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4" r:id="rId2"/>
    <p:sldMasterId id="2147483660" r:id="rId3"/>
  </p:sldMasterIdLst>
  <p:notesMasterIdLst>
    <p:notesMasterId r:id="rId39"/>
  </p:notesMasterIdLst>
  <p:handoutMasterIdLst>
    <p:handoutMasterId r:id="rId40"/>
  </p:handoutMasterIdLst>
  <p:sldIdLst>
    <p:sldId id="300" r:id="rId4"/>
    <p:sldId id="305" r:id="rId5"/>
    <p:sldId id="306" r:id="rId6"/>
    <p:sldId id="310" r:id="rId7"/>
    <p:sldId id="312" r:id="rId8"/>
    <p:sldId id="364" r:id="rId9"/>
    <p:sldId id="363" r:id="rId10"/>
    <p:sldId id="362" r:id="rId11"/>
    <p:sldId id="318" r:id="rId12"/>
    <p:sldId id="320" r:id="rId13"/>
    <p:sldId id="321" r:id="rId14"/>
    <p:sldId id="324" r:id="rId15"/>
    <p:sldId id="327" r:id="rId16"/>
    <p:sldId id="366" r:id="rId17"/>
    <p:sldId id="329" r:id="rId18"/>
    <p:sldId id="331" r:id="rId19"/>
    <p:sldId id="332" r:id="rId20"/>
    <p:sldId id="335" r:id="rId21"/>
    <p:sldId id="337" r:id="rId22"/>
    <p:sldId id="338" r:id="rId23"/>
    <p:sldId id="340" r:id="rId24"/>
    <p:sldId id="342" r:id="rId25"/>
    <p:sldId id="367" r:id="rId26"/>
    <p:sldId id="344" r:id="rId27"/>
    <p:sldId id="333" r:id="rId28"/>
    <p:sldId id="346" r:id="rId29"/>
    <p:sldId id="347" r:id="rId30"/>
    <p:sldId id="348" r:id="rId31"/>
    <p:sldId id="351" r:id="rId32"/>
    <p:sldId id="353" r:id="rId33"/>
    <p:sldId id="354" r:id="rId34"/>
    <p:sldId id="356" r:id="rId35"/>
    <p:sldId id="358" r:id="rId36"/>
    <p:sldId id="359" r:id="rId37"/>
    <p:sldId id="360" r:id="rId3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socki, Noelle" initials="WN" lastIdx="1" clrIdx="0">
    <p:extLst>
      <p:ext uri="{19B8F6BF-5375-455C-9EA6-DF929625EA0E}">
        <p15:presenceInfo xmlns:p15="http://schemas.microsoft.com/office/powerpoint/2012/main" userId="S-1-5-21-1702937302-3244510045-2416084594-487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4C4"/>
    <a:srgbClr val="5E5E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25" autoAdjust="0"/>
    <p:restoredTop sz="95444" autoAdjust="0"/>
  </p:normalViewPr>
  <p:slideViewPr>
    <p:cSldViewPr snapToGrid="0" snapToObjects="1">
      <p:cViewPr varScale="1">
        <p:scale>
          <a:sx n="183" d="100"/>
          <a:sy n="183" d="100"/>
        </p:scale>
        <p:origin x="192" y="184"/>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BDDE6-0BB6-BC4A-A49C-310FFA21C533}" type="doc">
      <dgm:prSet loTypeId="urn:microsoft.com/office/officeart/2005/8/layout/hChevron3" loCatId="" qsTypeId="urn:microsoft.com/office/officeart/2005/8/quickstyle/simple1" qsCatId="simple" csTypeId="urn:microsoft.com/office/officeart/2005/8/colors/accent1_2" csCatId="accent1" phldr="1"/>
      <dgm:spPr/>
    </dgm:pt>
    <dgm:pt modelId="{FA0A9509-5925-A64B-B0E7-DFC742A3A89E}">
      <dgm:prSet phldrT="[Text]"/>
      <dgm:spPr>
        <a:gradFill flip="none" rotWithShape="1">
          <a:gsLst>
            <a:gs pos="0">
              <a:schemeClr val="bg1">
                <a:lumMod val="65000"/>
              </a:schemeClr>
            </a:gs>
            <a:gs pos="100000">
              <a:schemeClr val="tx1">
                <a:lumMod val="50000"/>
                <a:lumOff val="50000"/>
              </a:schemeClr>
            </a:gs>
          </a:gsLst>
          <a:lin ang="0" scaled="1"/>
          <a:tileRect/>
        </a:gradFill>
      </dgm:spPr>
      <dgm:t>
        <a:bodyPr/>
        <a:lstStyle/>
        <a:p>
          <a:r>
            <a:rPr lang="en-US" b="1" dirty="0"/>
            <a:t>Pre-Admit</a:t>
          </a:r>
        </a:p>
      </dgm:t>
    </dgm:pt>
    <dgm:pt modelId="{ADE1E07A-AFE2-DF4E-9855-F44133AA569F}" type="parTrans" cxnId="{207BD3B2-F913-0D44-AB00-31118E366AF5}">
      <dgm:prSet/>
      <dgm:spPr/>
      <dgm:t>
        <a:bodyPr/>
        <a:lstStyle/>
        <a:p>
          <a:endParaRPr lang="en-US" b="1"/>
        </a:p>
      </dgm:t>
    </dgm:pt>
    <dgm:pt modelId="{2C049539-97D9-4045-9602-83D15757B1DB}" type="sibTrans" cxnId="{207BD3B2-F913-0D44-AB00-31118E366AF5}">
      <dgm:prSet/>
      <dgm:spPr/>
      <dgm:t>
        <a:bodyPr/>
        <a:lstStyle/>
        <a:p>
          <a:endParaRPr lang="en-US" b="1"/>
        </a:p>
      </dgm:t>
    </dgm:pt>
    <dgm:pt modelId="{98E6F5BE-94F3-D740-9E4F-F037DBDB0B06}">
      <dgm:prSet phldrT="[Text]"/>
      <dgm:spPr>
        <a:gradFill flip="none" rotWithShape="1">
          <a:gsLst>
            <a:gs pos="0">
              <a:schemeClr val="bg1">
                <a:lumMod val="65000"/>
              </a:schemeClr>
            </a:gs>
            <a:gs pos="100000">
              <a:schemeClr val="tx1">
                <a:lumMod val="50000"/>
                <a:lumOff val="50000"/>
              </a:schemeClr>
            </a:gs>
          </a:gsLst>
          <a:lin ang="0" scaled="1"/>
          <a:tileRect/>
        </a:gradFill>
      </dgm:spPr>
      <dgm:t>
        <a:bodyPr/>
        <a:lstStyle/>
        <a:p>
          <a:r>
            <a:rPr lang="en-US" b="1" dirty="0"/>
            <a:t>Discharge</a:t>
          </a:r>
        </a:p>
      </dgm:t>
    </dgm:pt>
    <dgm:pt modelId="{5F79B5A7-9BF3-C94A-9888-2B5CE40EACAF}" type="parTrans" cxnId="{8920A8AD-C862-8D46-A92F-BCBAA9063937}">
      <dgm:prSet/>
      <dgm:spPr/>
      <dgm:t>
        <a:bodyPr/>
        <a:lstStyle/>
        <a:p>
          <a:endParaRPr lang="en-US" b="1"/>
        </a:p>
      </dgm:t>
    </dgm:pt>
    <dgm:pt modelId="{D5FE7DBC-958F-4E40-93E9-991AA4B676F1}" type="sibTrans" cxnId="{8920A8AD-C862-8D46-A92F-BCBAA9063937}">
      <dgm:prSet/>
      <dgm:spPr/>
      <dgm:t>
        <a:bodyPr/>
        <a:lstStyle/>
        <a:p>
          <a:endParaRPr lang="en-US" b="1"/>
        </a:p>
      </dgm:t>
    </dgm:pt>
    <dgm:pt modelId="{14C93C4B-3A16-DD4C-8CB5-ECBA1E60FC3C}">
      <dgm:prSet phldrT="[Text]"/>
      <dgm:spPr>
        <a:gradFill flip="none" rotWithShape="1">
          <a:gsLst>
            <a:gs pos="0">
              <a:schemeClr val="bg1">
                <a:lumMod val="65000"/>
              </a:schemeClr>
            </a:gs>
            <a:gs pos="100000">
              <a:schemeClr val="tx1">
                <a:lumMod val="50000"/>
                <a:lumOff val="50000"/>
              </a:schemeClr>
            </a:gs>
          </a:gsLst>
          <a:lin ang="0" scaled="1"/>
          <a:tileRect/>
        </a:gradFill>
      </dgm:spPr>
      <dgm:t>
        <a:bodyPr/>
        <a:lstStyle/>
        <a:p>
          <a:r>
            <a:rPr lang="en-US" b="1" dirty="0"/>
            <a:t>HIM</a:t>
          </a:r>
        </a:p>
      </dgm:t>
    </dgm:pt>
    <dgm:pt modelId="{3E1E2FFB-159A-314E-9EE9-76EAE6FB7557}" type="parTrans" cxnId="{BB878087-D754-014D-AFB3-2867F3CF1BC8}">
      <dgm:prSet/>
      <dgm:spPr/>
      <dgm:t>
        <a:bodyPr/>
        <a:lstStyle/>
        <a:p>
          <a:endParaRPr lang="en-US" b="1"/>
        </a:p>
      </dgm:t>
    </dgm:pt>
    <dgm:pt modelId="{7A437CCB-94E0-8649-90A4-A47780650EDA}" type="sibTrans" cxnId="{BB878087-D754-014D-AFB3-2867F3CF1BC8}">
      <dgm:prSet/>
      <dgm:spPr/>
      <dgm:t>
        <a:bodyPr/>
        <a:lstStyle/>
        <a:p>
          <a:endParaRPr lang="en-US" b="1"/>
        </a:p>
      </dgm:t>
    </dgm:pt>
    <dgm:pt modelId="{0017C67F-FD55-3348-A5E0-8CC8526DAD6E}">
      <dgm:prSet phldrT="[Text]"/>
      <dgm:spPr>
        <a:gradFill flip="none" rotWithShape="1">
          <a:gsLst>
            <a:gs pos="0">
              <a:schemeClr val="bg1">
                <a:lumMod val="65000"/>
              </a:schemeClr>
            </a:gs>
            <a:gs pos="100000">
              <a:schemeClr val="tx1">
                <a:lumMod val="50000"/>
                <a:lumOff val="50000"/>
              </a:schemeClr>
            </a:gs>
          </a:gsLst>
          <a:lin ang="0" scaled="1"/>
          <a:tileRect/>
        </a:gradFill>
      </dgm:spPr>
      <dgm:t>
        <a:bodyPr/>
        <a:lstStyle/>
        <a:p>
          <a:r>
            <a:rPr lang="en-US" b="1" dirty="0"/>
            <a:t>Admit</a:t>
          </a:r>
        </a:p>
      </dgm:t>
    </dgm:pt>
    <dgm:pt modelId="{F591A59E-6FE8-F643-B02D-6662A1B23CDF}" type="parTrans" cxnId="{62E787C3-EAF5-5245-89EB-298C8F3B53B5}">
      <dgm:prSet/>
      <dgm:spPr/>
      <dgm:t>
        <a:bodyPr/>
        <a:lstStyle/>
        <a:p>
          <a:endParaRPr lang="en-US" b="1"/>
        </a:p>
      </dgm:t>
    </dgm:pt>
    <dgm:pt modelId="{2A8A4BB7-A305-F24F-8A0A-E2A24EC31EE7}" type="sibTrans" cxnId="{62E787C3-EAF5-5245-89EB-298C8F3B53B5}">
      <dgm:prSet/>
      <dgm:spPr/>
      <dgm:t>
        <a:bodyPr/>
        <a:lstStyle/>
        <a:p>
          <a:endParaRPr lang="en-US" b="1"/>
        </a:p>
      </dgm:t>
    </dgm:pt>
    <dgm:pt modelId="{5B25EA90-3A44-8B4B-BD00-C3DC9946AD5B}">
      <dgm:prSet phldrT="[Text]"/>
      <dgm:spPr>
        <a:gradFill flip="none" rotWithShape="1">
          <a:gsLst>
            <a:gs pos="0">
              <a:schemeClr val="bg1">
                <a:lumMod val="65000"/>
              </a:schemeClr>
            </a:gs>
            <a:gs pos="100000">
              <a:schemeClr val="tx1">
                <a:lumMod val="50000"/>
                <a:lumOff val="50000"/>
              </a:schemeClr>
            </a:gs>
          </a:gsLst>
          <a:lin ang="0" scaled="1"/>
          <a:tileRect/>
        </a:gradFill>
      </dgm:spPr>
      <dgm:t>
        <a:bodyPr/>
        <a:lstStyle/>
        <a:p>
          <a:r>
            <a:rPr lang="en-US" b="1" dirty="0"/>
            <a:t>PAS</a:t>
          </a:r>
        </a:p>
      </dgm:t>
    </dgm:pt>
    <dgm:pt modelId="{7B8E5DD9-F2B0-9D46-8486-BB885E28C916}" type="parTrans" cxnId="{8D97E1D1-85BF-CB47-BDCD-14004683464D}">
      <dgm:prSet/>
      <dgm:spPr/>
      <dgm:t>
        <a:bodyPr/>
        <a:lstStyle/>
        <a:p>
          <a:endParaRPr lang="en-US" b="1"/>
        </a:p>
      </dgm:t>
    </dgm:pt>
    <dgm:pt modelId="{82FA59BC-9789-F74B-B08F-DF1F850D82AD}" type="sibTrans" cxnId="{8D97E1D1-85BF-CB47-BDCD-14004683464D}">
      <dgm:prSet/>
      <dgm:spPr/>
      <dgm:t>
        <a:bodyPr/>
        <a:lstStyle/>
        <a:p>
          <a:endParaRPr lang="en-US" b="1"/>
        </a:p>
      </dgm:t>
    </dgm:pt>
    <dgm:pt modelId="{DC8A74D9-0B2D-0343-A8DC-74F141EBBA3B}">
      <dgm:prSet phldrT="[Text]"/>
      <dgm:spPr>
        <a:gradFill flip="none" rotWithShape="1">
          <a:gsLst>
            <a:gs pos="0">
              <a:schemeClr val="bg1">
                <a:lumMod val="65000"/>
              </a:schemeClr>
            </a:gs>
            <a:gs pos="100000">
              <a:schemeClr val="tx1">
                <a:lumMod val="50000"/>
                <a:lumOff val="50000"/>
              </a:schemeClr>
            </a:gs>
          </a:gsLst>
          <a:lin ang="0" scaled="1"/>
          <a:tileRect/>
        </a:gradFill>
      </dgm:spPr>
      <dgm:t>
        <a:bodyPr/>
        <a:lstStyle/>
        <a:p>
          <a:r>
            <a:rPr lang="en-US" b="1" dirty="0"/>
            <a:t>Clean Bill Drops</a:t>
          </a:r>
        </a:p>
      </dgm:t>
    </dgm:pt>
    <dgm:pt modelId="{F9DD9F38-D28A-A64B-B895-666129915297}" type="parTrans" cxnId="{4CE60741-3DDF-3D40-A38F-ED9AF6EEDA45}">
      <dgm:prSet/>
      <dgm:spPr/>
      <dgm:t>
        <a:bodyPr/>
        <a:lstStyle/>
        <a:p>
          <a:endParaRPr lang="en-US" b="1"/>
        </a:p>
      </dgm:t>
    </dgm:pt>
    <dgm:pt modelId="{81A8C925-8B4D-724C-958D-4F9B2BEF6C82}" type="sibTrans" cxnId="{4CE60741-3DDF-3D40-A38F-ED9AF6EEDA45}">
      <dgm:prSet/>
      <dgm:spPr/>
      <dgm:t>
        <a:bodyPr/>
        <a:lstStyle/>
        <a:p>
          <a:endParaRPr lang="en-US" b="1"/>
        </a:p>
      </dgm:t>
    </dgm:pt>
    <dgm:pt modelId="{87C2651C-FFE1-B441-928D-8424EB3C6586}">
      <dgm:prSet phldrT="[Text]"/>
      <dgm:spPr>
        <a:gradFill rotWithShape="0">
          <a:gsLst>
            <a:gs pos="0">
              <a:schemeClr val="accent1"/>
            </a:gs>
            <a:gs pos="100000">
              <a:schemeClr val="accent1">
                <a:lumMod val="75000"/>
              </a:schemeClr>
            </a:gs>
          </a:gsLst>
          <a:lin ang="0" scaled="1"/>
        </a:gradFill>
      </dgm:spPr>
      <dgm:t>
        <a:bodyPr/>
        <a:lstStyle/>
        <a:p>
          <a:r>
            <a:rPr lang="en-US" b="1" dirty="0"/>
            <a:t>EDI Submit</a:t>
          </a:r>
        </a:p>
      </dgm:t>
    </dgm:pt>
    <dgm:pt modelId="{088CAE75-43F6-BF40-A066-F2F2DF3CD072}" type="parTrans" cxnId="{82425A9A-25C5-9247-A12F-8519F457205D}">
      <dgm:prSet/>
      <dgm:spPr/>
      <dgm:t>
        <a:bodyPr/>
        <a:lstStyle/>
        <a:p>
          <a:endParaRPr lang="en-US" b="1"/>
        </a:p>
      </dgm:t>
    </dgm:pt>
    <dgm:pt modelId="{C45AC868-D294-E749-BFE3-8452728861DC}" type="sibTrans" cxnId="{82425A9A-25C5-9247-A12F-8519F457205D}">
      <dgm:prSet/>
      <dgm:spPr/>
      <dgm:t>
        <a:bodyPr/>
        <a:lstStyle/>
        <a:p>
          <a:endParaRPr lang="en-US" b="1"/>
        </a:p>
      </dgm:t>
    </dgm:pt>
    <dgm:pt modelId="{61D926CC-9819-084D-BA47-C87BDD31FDB7}">
      <dgm:prSet phldrT="[Text]"/>
      <dgm:spPr>
        <a:gradFill rotWithShape="0">
          <a:gsLst>
            <a:gs pos="0">
              <a:schemeClr val="accent1"/>
            </a:gs>
            <a:gs pos="100000">
              <a:schemeClr val="accent1">
                <a:lumMod val="75000"/>
              </a:schemeClr>
            </a:gs>
          </a:gsLst>
          <a:lin ang="0" scaled="1"/>
        </a:gradFill>
      </dgm:spPr>
      <dgm:t>
        <a:bodyPr/>
        <a:lstStyle/>
        <a:p>
          <a:r>
            <a:rPr lang="en-US" b="1" dirty="0"/>
            <a:t>Claims Status</a:t>
          </a:r>
        </a:p>
      </dgm:t>
    </dgm:pt>
    <dgm:pt modelId="{DF0247DC-E7AD-B846-BF35-5FFD0C92E66D}" type="parTrans" cxnId="{72D16C61-840C-C548-A58D-D0C87196B2FE}">
      <dgm:prSet/>
      <dgm:spPr/>
      <dgm:t>
        <a:bodyPr/>
        <a:lstStyle/>
        <a:p>
          <a:endParaRPr lang="en-US" b="1"/>
        </a:p>
      </dgm:t>
    </dgm:pt>
    <dgm:pt modelId="{820D777D-3B99-444E-9D81-6022F0049602}" type="sibTrans" cxnId="{72D16C61-840C-C548-A58D-D0C87196B2FE}">
      <dgm:prSet/>
      <dgm:spPr/>
      <dgm:t>
        <a:bodyPr/>
        <a:lstStyle/>
        <a:p>
          <a:endParaRPr lang="en-US" b="1"/>
        </a:p>
      </dgm:t>
    </dgm:pt>
    <dgm:pt modelId="{1D19425C-EACA-264E-AB8C-09123CA6D9B4}">
      <dgm:prSet phldrT="[Text]"/>
      <dgm:spPr>
        <a:gradFill rotWithShape="0">
          <a:gsLst>
            <a:gs pos="0">
              <a:schemeClr val="accent1"/>
            </a:gs>
            <a:gs pos="100000">
              <a:schemeClr val="accent1">
                <a:lumMod val="75000"/>
              </a:schemeClr>
            </a:gs>
          </a:gsLst>
          <a:lin ang="0" scaled="1"/>
        </a:gradFill>
      </dgm:spPr>
      <dgm:t>
        <a:bodyPr/>
        <a:lstStyle/>
        <a:p>
          <a:r>
            <a:rPr lang="en-US" b="1" dirty="0"/>
            <a:t>Payer Remittance Post</a:t>
          </a:r>
        </a:p>
      </dgm:t>
    </dgm:pt>
    <dgm:pt modelId="{3A43F3F7-1CEA-3041-B22E-B8C859EFCEA9}" type="parTrans" cxnId="{5370C6BD-C5FF-AA44-92E9-CCB485E1EEC9}">
      <dgm:prSet/>
      <dgm:spPr/>
      <dgm:t>
        <a:bodyPr/>
        <a:lstStyle/>
        <a:p>
          <a:endParaRPr lang="en-US" b="1"/>
        </a:p>
      </dgm:t>
    </dgm:pt>
    <dgm:pt modelId="{4A5C0D1B-BFE4-B44D-9C3A-8743D4C945FE}" type="sibTrans" cxnId="{5370C6BD-C5FF-AA44-92E9-CCB485E1EEC9}">
      <dgm:prSet/>
      <dgm:spPr/>
      <dgm:t>
        <a:bodyPr/>
        <a:lstStyle/>
        <a:p>
          <a:endParaRPr lang="en-US" b="1"/>
        </a:p>
      </dgm:t>
    </dgm:pt>
    <dgm:pt modelId="{9E6733C9-73DF-604C-BB5A-4BFA52BD5A6B}">
      <dgm:prSet phldrT="[Text]"/>
      <dgm:spPr>
        <a:gradFill rotWithShape="0">
          <a:gsLst>
            <a:gs pos="0">
              <a:schemeClr val="accent1"/>
            </a:gs>
            <a:gs pos="100000">
              <a:schemeClr val="accent1">
                <a:lumMod val="75000"/>
              </a:schemeClr>
            </a:gs>
          </a:gsLst>
          <a:lin ang="0" scaled="1"/>
        </a:gradFill>
      </dgm:spPr>
      <dgm:t>
        <a:bodyPr/>
        <a:lstStyle/>
        <a:p>
          <a:r>
            <a:rPr lang="en-US" b="1" dirty="0"/>
            <a:t>Second Payer EDI Submit</a:t>
          </a:r>
        </a:p>
      </dgm:t>
    </dgm:pt>
    <dgm:pt modelId="{001C4F73-7181-D642-9737-FFC3972CFCB1}" type="parTrans" cxnId="{57159AFC-5235-C44C-893B-E597E251002C}">
      <dgm:prSet/>
      <dgm:spPr/>
      <dgm:t>
        <a:bodyPr/>
        <a:lstStyle/>
        <a:p>
          <a:endParaRPr lang="en-US" b="1"/>
        </a:p>
      </dgm:t>
    </dgm:pt>
    <dgm:pt modelId="{F372121F-4F00-FD47-87FE-834BA5801287}" type="sibTrans" cxnId="{57159AFC-5235-C44C-893B-E597E251002C}">
      <dgm:prSet/>
      <dgm:spPr/>
      <dgm:t>
        <a:bodyPr/>
        <a:lstStyle/>
        <a:p>
          <a:endParaRPr lang="en-US" b="1"/>
        </a:p>
      </dgm:t>
    </dgm:pt>
    <dgm:pt modelId="{FAA6B247-DE04-304C-928F-8918E454D0C1}">
      <dgm:prSet phldrT="[Text]"/>
      <dgm:spPr>
        <a:gradFill rotWithShape="0">
          <a:gsLst>
            <a:gs pos="0">
              <a:schemeClr val="accent1"/>
            </a:gs>
            <a:gs pos="100000">
              <a:schemeClr val="accent1">
                <a:lumMod val="75000"/>
              </a:schemeClr>
            </a:gs>
          </a:gsLst>
          <a:lin ang="0" scaled="1"/>
        </a:gradFill>
      </dgm:spPr>
      <dgm:t>
        <a:bodyPr/>
        <a:lstStyle/>
        <a:p>
          <a:r>
            <a:rPr lang="en-US" b="1" dirty="0"/>
            <a:t>Management Reports</a:t>
          </a:r>
        </a:p>
      </dgm:t>
    </dgm:pt>
    <dgm:pt modelId="{F176F1C2-B78F-B84B-9D43-17A9B99029D6}" type="parTrans" cxnId="{5B7D3922-C889-EE4C-B7A5-9DE67EE03247}">
      <dgm:prSet/>
      <dgm:spPr/>
      <dgm:t>
        <a:bodyPr/>
        <a:lstStyle/>
        <a:p>
          <a:endParaRPr lang="en-US" b="1"/>
        </a:p>
      </dgm:t>
    </dgm:pt>
    <dgm:pt modelId="{8F4741E0-454E-8A46-9C41-6DD2F21BC553}" type="sibTrans" cxnId="{5B7D3922-C889-EE4C-B7A5-9DE67EE03247}">
      <dgm:prSet/>
      <dgm:spPr/>
      <dgm:t>
        <a:bodyPr/>
        <a:lstStyle/>
        <a:p>
          <a:endParaRPr lang="en-US" b="1"/>
        </a:p>
      </dgm:t>
    </dgm:pt>
    <dgm:pt modelId="{438533ED-CB9B-1745-A1C9-A09CB81E8F72}" type="pres">
      <dgm:prSet presAssocID="{7A9BDDE6-0BB6-BC4A-A49C-310FFA21C533}" presName="Name0" presStyleCnt="0">
        <dgm:presLayoutVars>
          <dgm:dir/>
          <dgm:resizeHandles val="exact"/>
        </dgm:presLayoutVars>
      </dgm:prSet>
      <dgm:spPr/>
    </dgm:pt>
    <dgm:pt modelId="{5B311995-9EE0-F543-BE35-C3ABF7A11E67}" type="pres">
      <dgm:prSet presAssocID="{FA0A9509-5925-A64B-B0E7-DFC742A3A89E}" presName="parTxOnly" presStyleLbl="node1" presStyleIdx="0" presStyleCnt="11">
        <dgm:presLayoutVars>
          <dgm:bulletEnabled val="1"/>
        </dgm:presLayoutVars>
      </dgm:prSet>
      <dgm:spPr/>
    </dgm:pt>
    <dgm:pt modelId="{93EEC2EB-F103-4B43-97BC-4120363848AB}" type="pres">
      <dgm:prSet presAssocID="{2C049539-97D9-4045-9602-83D15757B1DB}" presName="parSpace" presStyleCnt="0"/>
      <dgm:spPr/>
    </dgm:pt>
    <dgm:pt modelId="{26C3D16A-CDD8-0D4F-9A7A-FA3B4036CD75}" type="pres">
      <dgm:prSet presAssocID="{0017C67F-FD55-3348-A5E0-8CC8526DAD6E}" presName="parTxOnly" presStyleLbl="node1" presStyleIdx="1" presStyleCnt="11">
        <dgm:presLayoutVars>
          <dgm:bulletEnabled val="1"/>
        </dgm:presLayoutVars>
      </dgm:prSet>
      <dgm:spPr/>
    </dgm:pt>
    <dgm:pt modelId="{F9F7851C-CBE5-B749-943C-73BCEAC938FA}" type="pres">
      <dgm:prSet presAssocID="{2A8A4BB7-A305-F24F-8A0A-E2A24EC31EE7}" presName="parSpace" presStyleCnt="0"/>
      <dgm:spPr/>
    </dgm:pt>
    <dgm:pt modelId="{9A94252E-BDDD-F64F-812A-6B339C1DD61F}" type="pres">
      <dgm:prSet presAssocID="{98E6F5BE-94F3-D740-9E4F-F037DBDB0B06}" presName="parTxOnly" presStyleLbl="node1" presStyleIdx="2" presStyleCnt="11">
        <dgm:presLayoutVars>
          <dgm:bulletEnabled val="1"/>
        </dgm:presLayoutVars>
      </dgm:prSet>
      <dgm:spPr/>
    </dgm:pt>
    <dgm:pt modelId="{732694D2-FF2C-0E4E-9C44-F7AA00D62082}" type="pres">
      <dgm:prSet presAssocID="{D5FE7DBC-958F-4E40-93E9-991AA4B676F1}" presName="parSpace" presStyleCnt="0"/>
      <dgm:spPr/>
    </dgm:pt>
    <dgm:pt modelId="{B1149236-CAF7-8348-A8DD-6F8EB3031DBC}" type="pres">
      <dgm:prSet presAssocID="{14C93C4B-3A16-DD4C-8CB5-ECBA1E60FC3C}" presName="parTxOnly" presStyleLbl="node1" presStyleIdx="3" presStyleCnt="11">
        <dgm:presLayoutVars>
          <dgm:bulletEnabled val="1"/>
        </dgm:presLayoutVars>
      </dgm:prSet>
      <dgm:spPr/>
    </dgm:pt>
    <dgm:pt modelId="{8530E7AA-2E40-8549-8E2D-B9A42FF0ADBD}" type="pres">
      <dgm:prSet presAssocID="{7A437CCB-94E0-8649-90A4-A47780650EDA}" presName="parSpace" presStyleCnt="0"/>
      <dgm:spPr/>
    </dgm:pt>
    <dgm:pt modelId="{40AE6457-7CB2-EB49-8073-1B5243080B37}" type="pres">
      <dgm:prSet presAssocID="{5B25EA90-3A44-8B4B-BD00-C3DC9946AD5B}" presName="parTxOnly" presStyleLbl="node1" presStyleIdx="4" presStyleCnt="11">
        <dgm:presLayoutVars>
          <dgm:bulletEnabled val="1"/>
        </dgm:presLayoutVars>
      </dgm:prSet>
      <dgm:spPr/>
    </dgm:pt>
    <dgm:pt modelId="{4F76AF30-C324-9042-BB25-4794CE6DCE14}" type="pres">
      <dgm:prSet presAssocID="{82FA59BC-9789-F74B-B08F-DF1F850D82AD}" presName="parSpace" presStyleCnt="0"/>
      <dgm:spPr/>
    </dgm:pt>
    <dgm:pt modelId="{D375962D-10C9-E54A-B490-79A2FA591D92}" type="pres">
      <dgm:prSet presAssocID="{DC8A74D9-0B2D-0343-A8DC-74F141EBBA3B}" presName="parTxOnly" presStyleLbl="node1" presStyleIdx="5" presStyleCnt="11">
        <dgm:presLayoutVars>
          <dgm:bulletEnabled val="1"/>
        </dgm:presLayoutVars>
      </dgm:prSet>
      <dgm:spPr/>
    </dgm:pt>
    <dgm:pt modelId="{B6340A07-C1FD-154D-BFE3-494980EFAAF9}" type="pres">
      <dgm:prSet presAssocID="{81A8C925-8B4D-724C-958D-4F9B2BEF6C82}" presName="parSpace" presStyleCnt="0"/>
      <dgm:spPr/>
    </dgm:pt>
    <dgm:pt modelId="{6DAD8BAC-B65D-6B4D-9533-6E38D1E9439D}" type="pres">
      <dgm:prSet presAssocID="{87C2651C-FFE1-B441-928D-8424EB3C6586}" presName="parTxOnly" presStyleLbl="node1" presStyleIdx="6" presStyleCnt="11">
        <dgm:presLayoutVars>
          <dgm:bulletEnabled val="1"/>
        </dgm:presLayoutVars>
      </dgm:prSet>
      <dgm:spPr/>
    </dgm:pt>
    <dgm:pt modelId="{962B29A0-8292-FE40-B6C7-D3D7E3D46515}" type="pres">
      <dgm:prSet presAssocID="{C45AC868-D294-E749-BFE3-8452728861DC}" presName="parSpace" presStyleCnt="0"/>
      <dgm:spPr/>
    </dgm:pt>
    <dgm:pt modelId="{C6D27113-8286-8E4A-8864-4B44FAB9A2E8}" type="pres">
      <dgm:prSet presAssocID="{61D926CC-9819-084D-BA47-C87BDD31FDB7}" presName="parTxOnly" presStyleLbl="node1" presStyleIdx="7" presStyleCnt="11">
        <dgm:presLayoutVars>
          <dgm:bulletEnabled val="1"/>
        </dgm:presLayoutVars>
      </dgm:prSet>
      <dgm:spPr/>
    </dgm:pt>
    <dgm:pt modelId="{5C66A271-4D85-9B48-AF86-A62C7EFB8542}" type="pres">
      <dgm:prSet presAssocID="{820D777D-3B99-444E-9D81-6022F0049602}" presName="parSpace" presStyleCnt="0"/>
      <dgm:spPr/>
    </dgm:pt>
    <dgm:pt modelId="{5BB94088-7A3A-E042-9D8A-DF01C5D0B69A}" type="pres">
      <dgm:prSet presAssocID="{1D19425C-EACA-264E-AB8C-09123CA6D9B4}" presName="parTxOnly" presStyleLbl="node1" presStyleIdx="8" presStyleCnt="11">
        <dgm:presLayoutVars>
          <dgm:bulletEnabled val="1"/>
        </dgm:presLayoutVars>
      </dgm:prSet>
      <dgm:spPr/>
    </dgm:pt>
    <dgm:pt modelId="{B22B3CCA-3E3B-4342-9712-DB37FA7EFB32}" type="pres">
      <dgm:prSet presAssocID="{4A5C0D1B-BFE4-B44D-9C3A-8743D4C945FE}" presName="parSpace" presStyleCnt="0"/>
      <dgm:spPr/>
    </dgm:pt>
    <dgm:pt modelId="{A413B32A-D8FB-AF43-A491-68102E1DD61A}" type="pres">
      <dgm:prSet presAssocID="{9E6733C9-73DF-604C-BB5A-4BFA52BD5A6B}" presName="parTxOnly" presStyleLbl="node1" presStyleIdx="9" presStyleCnt="11">
        <dgm:presLayoutVars>
          <dgm:bulletEnabled val="1"/>
        </dgm:presLayoutVars>
      </dgm:prSet>
      <dgm:spPr/>
    </dgm:pt>
    <dgm:pt modelId="{890C4891-B642-3344-BAD0-486A9EDE8CF3}" type="pres">
      <dgm:prSet presAssocID="{F372121F-4F00-FD47-87FE-834BA5801287}" presName="parSpace" presStyleCnt="0"/>
      <dgm:spPr/>
    </dgm:pt>
    <dgm:pt modelId="{640B78A7-060D-AD45-95E3-F889E4651859}" type="pres">
      <dgm:prSet presAssocID="{FAA6B247-DE04-304C-928F-8918E454D0C1}" presName="parTxOnly" presStyleLbl="node1" presStyleIdx="10" presStyleCnt="11">
        <dgm:presLayoutVars>
          <dgm:bulletEnabled val="1"/>
        </dgm:presLayoutVars>
      </dgm:prSet>
      <dgm:spPr/>
    </dgm:pt>
  </dgm:ptLst>
  <dgm:cxnLst>
    <dgm:cxn modelId="{1FCE9108-CDFD-074B-8051-449AA500C858}" type="presOf" srcId="{FAA6B247-DE04-304C-928F-8918E454D0C1}" destId="{640B78A7-060D-AD45-95E3-F889E4651859}" srcOrd="0" destOrd="0" presId="urn:microsoft.com/office/officeart/2005/8/layout/hChevron3"/>
    <dgm:cxn modelId="{CB699813-4D25-C74C-A940-878532DEDE27}" type="presOf" srcId="{DC8A74D9-0B2D-0343-A8DC-74F141EBBA3B}" destId="{D375962D-10C9-E54A-B490-79A2FA591D92}" srcOrd="0" destOrd="0" presId="urn:microsoft.com/office/officeart/2005/8/layout/hChevron3"/>
    <dgm:cxn modelId="{5B7D3922-C889-EE4C-B7A5-9DE67EE03247}" srcId="{7A9BDDE6-0BB6-BC4A-A49C-310FFA21C533}" destId="{FAA6B247-DE04-304C-928F-8918E454D0C1}" srcOrd="10" destOrd="0" parTransId="{F176F1C2-B78F-B84B-9D43-17A9B99029D6}" sibTransId="{8F4741E0-454E-8A46-9C41-6DD2F21BC553}"/>
    <dgm:cxn modelId="{1F86312F-F9E2-F24C-9CB1-B75499186206}" type="presOf" srcId="{7A9BDDE6-0BB6-BC4A-A49C-310FFA21C533}" destId="{438533ED-CB9B-1745-A1C9-A09CB81E8F72}" srcOrd="0" destOrd="0" presId="urn:microsoft.com/office/officeart/2005/8/layout/hChevron3"/>
    <dgm:cxn modelId="{AB773736-3258-7147-B184-6360D626D9FA}" type="presOf" srcId="{0017C67F-FD55-3348-A5E0-8CC8526DAD6E}" destId="{26C3D16A-CDD8-0D4F-9A7A-FA3B4036CD75}" srcOrd="0" destOrd="0" presId="urn:microsoft.com/office/officeart/2005/8/layout/hChevron3"/>
    <dgm:cxn modelId="{78DBF63B-6C67-CA44-8F8B-25906A9D02F9}" type="presOf" srcId="{5B25EA90-3A44-8B4B-BD00-C3DC9946AD5B}" destId="{40AE6457-7CB2-EB49-8073-1B5243080B37}" srcOrd="0" destOrd="0" presId="urn:microsoft.com/office/officeart/2005/8/layout/hChevron3"/>
    <dgm:cxn modelId="{4CE60741-3DDF-3D40-A38F-ED9AF6EEDA45}" srcId="{7A9BDDE6-0BB6-BC4A-A49C-310FFA21C533}" destId="{DC8A74D9-0B2D-0343-A8DC-74F141EBBA3B}" srcOrd="5" destOrd="0" parTransId="{F9DD9F38-D28A-A64B-B895-666129915297}" sibTransId="{81A8C925-8B4D-724C-958D-4F9B2BEF6C82}"/>
    <dgm:cxn modelId="{72D16C61-840C-C548-A58D-D0C87196B2FE}" srcId="{7A9BDDE6-0BB6-BC4A-A49C-310FFA21C533}" destId="{61D926CC-9819-084D-BA47-C87BDD31FDB7}" srcOrd="7" destOrd="0" parTransId="{DF0247DC-E7AD-B846-BF35-5FFD0C92E66D}" sibTransId="{820D777D-3B99-444E-9D81-6022F0049602}"/>
    <dgm:cxn modelId="{763E5079-331B-2742-ADAC-ABC36CA470CA}" type="presOf" srcId="{9E6733C9-73DF-604C-BB5A-4BFA52BD5A6B}" destId="{A413B32A-D8FB-AF43-A491-68102E1DD61A}" srcOrd="0" destOrd="0" presId="urn:microsoft.com/office/officeart/2005/8/layout/hChevron3"/>
    <dgm:cxn modelId="{BB878087-D754-014D-AFB3-2867F3CF1BC8}" srcId="{7A9BDDE6-0BB6-BC4A-A49C-310FFA21C533}" destId="{14C93C4B-3A16-DD4C-8CB5-ECBA1E60FC3C}" srcOrd="3" destOrd="0" parTransId="{3E1E2FFB-159A-314E-9EE9-76EAE6FB7557}" sibTransId="{7A437CCB-94E0-8649-90A4-A47780650EDA}"/>
    <dgm:cxn modelId="{F0AB3499-FF19-B943-AEFB-CD36D8BEDF84}" type="presOf" srcId="{14C93C4B-3A16-DD4C-8CB5-ECBA1E60FC3C}" destId="{B1149236-CAF7-8348-A8DD-6F8EB3031DBC}" srcOrd="0" destOrd="0" presId="urn:microsoft.com/office/officeart/2005/8/layout/hChevron3"/>
    <dgm:cxn modelId="{82425A9A-25C5-9247-A12F-8519F457205D}" srcId="{7A9BDDE6-0BB6-BC4A-A49C-310FFA21C533}" destId="{87C2651C-FFE1-B441-928D-8424EB3C6586}" srcOrd="6" destOrd="0" parTransId="{088CAE75-43F6-BF40-A066-F2F2DF3CD072}" sibTransId="{C45AC868-D294-E749-BFE3-8452728861DC}"/>
    <dgm:cxn modelId="{8920A8AD-C862-8D46-A92F-BCBAA9063937}" srcId="{7A9BDDE6-0BB6-BC4A-A49C-310FFA21C533}" destId="{98E6F5BE-94F3-D740-9E4F-F037DBDB0B06}" srcOrd="2" destOrd="0" parTransId="{5F79B5A7-9BF3-C94A-9888-2B5CE40EACAF}" sibTransId="{D5FE7DBC-958F-4E40-93E9-991AA4B676F1}"/>
    <dgm:cxn modelId="{207BD3B2-F913-0D44-AB00-31118E366AF5}" srcId="{7A9BDDE6-0BB6-BC4A-A49C-310FFA21C533}" destId="{FA0A9509-5925-A64B-B0E7-DFC742A3A89E}" srcOrd="0" destOrd="0" parTransId="{ADE1E07A-AFE2-DF4E-9855-F44133AA569F}" sibTransId="{2C049539-97D9-4045-9602-83D15757B1DB}"/>
    <dgm:cxn modelId="{5370C6BD-C5FF-AA44-92E9-CCB485E1EEC9}" srcId="{7A9BDDE6-0BB6-BC4A-A49C-310FFA21C533}" destId="{1D19425C-EACA-264E-AB8C-09123CA6D9B4}" srcOrd="8" destOrd="0" parTransId="{3A43F3F7-1CEA-3041-B22E-B8C859EFCEA9}" sibTransId="{4A5C0D1B-BFE4-B44D-9C3A-8743D4C945FE}"/>
    <dgm:cxn modelId="{62E787C3-EAF5-5245-89EB-298C8F3B53B5}" srcId="{7A9BDDE6-0BB6-BC4A-A49C-310FFA21C533}" destId="{0017C67F-FD55-3348-A5E0-8CC8526DAD6E}" srcOrd="1" destOrd="0" parTransId="{F591A59E-6FE8-F643-B02D-6662A1B23CDF}" sibTransId="{2A8A4BB7-A305-F24F-8A0A-E2A24EC31EE7}"/>
    <dgm:cxn modelId="{4AB352C7-70E2-EA46-8211-C1BB535A19E9}" type="presOf" srcId="{87C2651C-FFE1-B441-928D-8424EB3C6586}" destId="{6DAD8BAC-B65D-6B4D-9533-6E38D1E9439D}" srcOrd="0" destOrd="0" presId="urn:microsoft.com/office/officeart/2005/8/layout/hChevron3"/>
    <dgm:cxn modelId="{8D97E1D1-85BF-CB47-BDCD-14004683464D}" srcId="{7A9BDDE6-0BB6-BC4A-A49C-310FFA21C533}" destId="{5B25EA90-3A44-8B4B-BD00-C3DC9946AD5B}" srcOrd="4" destOrd="0" parTransId="{7B8E5DD9-F2B0-9D46-8486-BB885E28C916}" sibTransId="{82FA59BC-9789-F74B-B08F-DF1F850D82AD}"/>
    <dgm:cxn modelId="{E057C8E0-2028-3044-8302-D61D03991560}" type="presOf" srcId="{1D19425C-EACA-264E-AB8C-09123CA6D9B4}" destId="{5BB94088-7A3A-E042-9D8A-DF01C5D0B69A}" srcOrd="0" destOrd="0" presId="urn:microsoft.com/office/officeart/2005/8/layout/hChevron3"/>
    <dgm:cxn modelId="{4B74FCEF-8212-E24C-8ECD-B3BCFF1DA62A}" type="presOf" srcId="{FA0A9509-5925-A64B-B0E7-DFC742A3A89E}" destId="{5B311995-9EE0-F543-BE35-C3ABF7A11E67}" srcOrd="0" destOrd="0" presId="urn:microsoft.com/office/officeart/2005/8/layout/hChevron3"/>
    <dgm:cxn modelId="{D549A2F6-2389-6F44-85EC-048BF1C684AB}" type="presOf" srcId="{98E6F5BE-94F3-D740-9E4F-F037DBDB0B06}" destId="{9A94252E-BDDD-F64F-812A-6B339C1DD61F}" srcOrd="0" destOrd="0" presId="urn:microsoft.com/office/officeart/2005/8/layout/hChevron3"/>
    <dgm:cxn modelId="{94C964F8-E31E-164C-9933-7A8B0228CB18}" type="presOf" srcId="{61D926CC-9819-084D-BA47-C87BDD31FDB7}" destId="{C6D27113-8286-8E4A-8864-4B44FAB9A2E8}" srcOrd="0" destOrd="0" presId="urn:microsoft.com/office/officeart/2005/8/layout/hChevron3"/>
    <dgm:cxn modelId="{57159AFC-5235-C44C-893B-E597E251002C}" srcId="{7A9BDDE6-0BB6-BC4A-A49C-310FFA21C533}" destId="{9E6733C9-73DF-604C-BB5A-4BFA52BD5A6B}" srcOrd="9" destOrd="0" parTransId="{001C4F73-7181-D642-9737-FFC3972CFCB1}" sibTransId="{F372121F-4F00-FD47-87FE-834BA5801287}"/>
    <dgm:cxn modelId="{3CF581B3-BD12-CF45-ABA9-2484E5673196}" type="presParOf" srcId="{438533ED-CB9B-1745-A1C9-A09CB81E8F72}" destId="{5B311995-9EE0-F543-BE35-C3ABF7A11E67}" srcOrd="0" destOrd="0" presId="urn:microsoft.com/office/officeart/2005/8/layout/hChevron3"/>
    <dgm:cxn modelId="{7020D3FF-BB57-6846-B425-10A9F1B606C8}" type="presParOf" srcId="{438533ED-CB9B-1745-A1C9-A09CB81E8F72}" destId="{93EEC2EB-F103-4B43-97BC-4120363848AB}" srcOrd="1" destOrd="0" presId="urn:microsoft.com/office/officeart/2005/8/layout/hChevron3"/>
    <dgm:cxn modelId="{1097F9C5-470D-7F47-A003-7224A671C6EF}" type="presParOf" srcId="{438533ED-CB9B-1745-A1C9-A09CB81E8F72}" destId="{26C3D16A-CDD8-0D4F-9A7A-FA3B4036CD75}" srcOrd="2" destOrd="0" presId="urn:microsoft.com/office/officeart/2005/8/layout/hChevron3"/>
    <dgm:cxn modelId="{1126DC67-77BD-2C4A-86D0-748DE8BB0BEB}" type="presParOf" srcId="{438533ED-CB9B-1745-A1C9-A09CB81E8F72}" destId="{F9F7851C-CBE5-B749-943C-73BCEAC938FA}" srcOrd="3" destOrd="0" presId="urn:microsoft.com/office/officeart/2005/8/layout/hChevron3"/>
    <dgm:cxn modelId="{7D22F171-BA87-E545-8196-8AAB0CD6C6F6}" type="presParOf" srcId="{438533ED-CB9B-1745-A1C9-A09CB81E8F72}" destId="{9A94252E-BDDD-F64F-812A-6B339C1DD61F}" srcOrd="4" destOrd="0" presId="urn:microsoft.com/office/officeart/2005/8/layout/hChevron3"/>
    <dgm:cxn modelId="{031CEB45-9B9D-3F4A-AA7E-7DB0CC426917}" type="presParOf" srcId="{438533ED-CB9B-1745-A1C9-A09CB81E8F72}" destId="{732694D2-FF2C-0E4E-9C44-F7AA00D62082}" srcOrd="5" destOrd="0" presId="urn:microsoft.com/office/officeart/2005/8/layout/hChevron3"/>
    <dgm:cxn modelId="{B3CBFE4D-C3F8-5340-96CF-69ADF9A1A86F}" type="presParOf" srcId="{438533ED-CB9B-1745-A1C9-A09CB81E8F72}" destId="{B1149236-CAF7-8348-A8DD-6F8EB3031DBC}" srcOrd="6" destOrd="0" presId="urn:microsoft.com/office/officeart/2005/8/layout/hChevron3"/>
    <dgm:cxn modelId="{B69F8F86-FF05-F040-97A7-FDF28F362778}" type="presParOf" srcId="{438533ED-CB9B-1745-A1C9-A09CB81E8F72}" destId="{8530E7AA-2E40-8549-8E2D-B9A42FF0ADBD}" srcOrd="7" destOrd="0" presId="urn:microsoft.com/office/officeart/2005/8/layout/hChevron3"/>
    <dgm:cxn modelId="{1E6D0C82-57EC-D043-B1F3-10A002BA9605}" type="presParOf" srcId="{438533ED-CB9B-1745-A1C9-A09CB81E8F72}" destId="{40AE6457-7CB2-EB49-8073-1B5243080B37}" srcOrd="8" destOrd="0" presId="urn:microsoft.com/office/officeart/2005/8/layout/hChevron3"/>
    <dgm:cxn modelId="{EE0ACE36-95CC-164D-A520-589684F7E702}" type="presParOf" srcId="{438533ED-CB9B-1745-A1C9-A09CB81E8F72}" destId="{4F76AF30-C324-9042-BB25-4794CE6DCE14}" srcOrd="9" destOrd="0" presId="urn:microsoft.com/office/officeart/2005/8/layout/hChevron3"/>
    <dgm:cxn modelId="{4C059CC3-74F5-1247-BDE4-45E697977B08}" type="presParOf" srcId="{438533ED-CB9B-1745-A1C9-A09CB81E8F72}" destId="{D375962D-10C9-E54A-B490-79A2FA591D92}" srcOrd="10" destOrd="0" presId="urn:microsoft.com/office/officeart/2005/8/layout/hChevron3"/>
    <dgm:cxn modelId="{B67395FB-A0D3-0740-8C54-D20D98FB2280}" type="presParOf" srcId="{438533ED-CB9B-1745-A1C9-A09CB81E8F72}" destId="{B6340A07-C1FD-154D-BFE3-494980EFAAF9}" srcOrd="11" destOrd="0" presId="urn:microsoft.com/office/officeart/2005/8/layout/hChevron3"/>
    <dgm:cxn modelId="{A948C3D3-6B4B-3B48-860F-7AD415C0FA29}" type="presParOf" srcId="{438533ED-CB9B-1745-A1C9-A09CB81E8F72}" destId="{6DAD8BAC-B65D-6B4D-9533-6E38D1E9439D}" srcOrd="12" destOrd="0" presId="urn:microsoft.com/office/officeart/2005/8/layout/hChevron3"/>
    <dgm:cxn modelId="{8199C986-660C-AF4F-A275-BAFED1B37CE5}" type="presParOf" srcId="{438533ED-CB9B-1745-A1C9-A09CB81E8F72}" destId="{962B29A0-8292-FE40-B6C7-D3D7E3D46515}" srcOrd="13" destOrd="0" presId="urn:microsoft.com/office/officeart/2005/8/layout/hChevron3"/>
    <dgm:cxn modelId="{BEE75145-BBEE-EE43-A122-5F4682023B6B}" type="presParOf" srcId="{438533ED-CB9B-1745-A1C9-A09CB81E8F72}" destId="{C6D27113-8286-8E4A-8864-4B44FAB9A2E8}" srcOrd="14" destOrd="0" presId="urn:microsoft.com/office/officeart/2005/8/layout/hChevron3"/>
    <dgm:cxn modelId="{58159EEF-90E8-184F-B60F-87A668122C76}" type="presParOf" srcId="{438533ED-CB9B-1745-A1C9-A09CB81E8F72}" destId="{5C66A271-4D85-9B48-AF86-A62C7EFB8542}" srcOrd="15" destOrd="0" presId="urn:microsoft.com/office/officeart/2005/8/layout/hChevron3"/>
    <dgm:cxn modelId="{0F6D3DF3-707D-9C45-B4ED-AF2B553D4D4B}" type="presParOf" srcId="{438533ED-CB9B-1745-A1C9-A09CB81E8F72}" destId="{5BB94088-7A3A-E042-9D8A-DF01C5D0B69A}" srcOrd="16" destOrd="0" presId="urn:microsoft.com/office/officeart/2005/8/layout/hChevron3"/>
    <dgm:cxn modelId="{2BC9CC07-E253-8345-89B6-ABC7E6792187}" type="presParOf" srcId="{438533ED-CB9B-1745-A1C9-A09CB81E8F72}" destId="{B22B3CCA-3E3B-4342-9712-DB37FA7EFB32}" srcOrd="17" destOrd="0" presId="urn:microsoft.com/office/officeart/2005/8/layout/hChevron3"/>
    <dgm:cxn modelId="{6C8054A6-2B9E-8541-842B-E5B0BED4E1A4}" type="presParOf" srcId="{438533ED-CB9B-1745-A1C9-A09CB81E8F72}" destId="{A413B32A-D8FB-AF43-A491-68102E1DD61A}" srcOrd="18" destOrd="0" presId="urn:microsoft.com/office/officeart/2005/8/layout/hChevron3"/>
    <dgm:cxn modelId="{11FF984D-7874-E249-AE41-6EC24FFFA67C}" type="presParOf" srcId="{438533ED-CB9B-1745-A1C9-A09CB81E8F72}" destId="{890C4891-B642-3344-BAD0-486A9EDE8CF3}" srcOrd="19" destOrd="0" presId="urn:microsoft.com/office/officeart/2005/8/layout/hChevron3"/>
    <dgm:cxn modelId="{255DCE6F-1C85-0545-A101-C6BAFA09B484}" type="presParOf" srcId="{438533ED-CB9B-1745-A1C9-A09CB81E8F72}" destId="{640B78A7-060D-AD45-95E3-F889E4651859}" srcOrd="20" destOrd="0" presId="urn:microsoft.com/office/officeart/2005/8/layout/hChevron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11995-9EE0-F543-BE35-C3ABF7A11E67}">
      <dsp:nvSpPr>
        <dsp:cNvPr id="0" name=""/>
        <dsp:cNvSpPr/>
      </dsp:nvSpPr>
      <dsp:spPr>
        <a:xfrm>
          <a:off x="1019" y="212832"/>
          <a:ext cx="927681" cy="371072"/>
        </a:xfrm>
        <a:prstGeom prst="homePlate">
          <a:avLst/>
        </a:prstGeom>
        <a:gradFill flip="none" rotWithShape="1">
          <a:gsLst>
            <a:gs pos="0">
              <a:schemeClr val="bg1">
                <a:lumMod val="65000"/>
              </a:schemeClr>
            </a:gs>
            <a:gs pos="100000">
              <a:schemeClr val="tx1">
                <a:lumMod val="50000"/>
                <a:lumOff val="50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Pre-Admit</a:t>
          </a:r>
        </a:p>
      </dsp:txBody>
      <dsp:txXfrm>
        <a:off x="1019" y="212832"/>
        <a:ext cx="834913" cy="371072"/>
      </dsp:txXfrm>
    </dsp:sp>
    <dsp:sp modelId="{26C3D16A-CDD8-0D4F-9A7A-FA3B4036CD75}">
      <dsp:nvSpPr>
        <dsp:cNvPr id="0" name=""/>
        <dsp:cNvSpPr/>
      </dsp:nvSpPr>
      <dsp:spPr>
        <a:xfrm>
          <a:off x="743164" y="212832"/>
          <a:ext cx="927681" cy="371072"/>
        </a:xfrm>
        <a:prstGeom prst="chevron">
          <a:avLst/>
        </a:prstGeom>
        <a:gradFill flip="none" rotWithShape="1">
          <a:gsLst>
            <a:gs pos="0">
              <a:schemeClr val="bg1">
                <a:lumMod val="65000"/>
              </a:schemeClr>
            </a:gs>
            <a:gs pos="100000">
              <a:schemeClr val="tx1">
                <a:lumMod val="50000"/>
                <a:lumOff val="50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Admit</a:t>
          </a:r>
        </a:p>
      </dsp:txBody>
      <dsp:txXfrm>
        <a:off x="928700" y="212832"/>
        <a:ext cx="556609" cy="371072"/>
      </dsp:txXfrm>
    </dsp:sp>
    <dsp:sp modelId="{9A94252E-BDDD-F64F-812A-6B339C1DD61F}">
      <dsp:nvSpPr>
        <dsp:cNvPr id="0" name=""/>
        <dsp:cNvSpPr/>
      </dsp:nvSpPr>
      <dsp:spPr>
        <a:xfrm>
          <a:off x="1485309" y="212832"/>
          <a:ext cx="927681" cy="371072"/>
        </a:xfrm>
        <a:prstGeom prst="chevron">
          <a:avLst/>
        </a:prstGeom>
        <a:gradFill flip="none" rotWithShape="1">
          <a:gsLst>
            <a:gs pos="0">
              <a:schemeClr val="bg1">
                <a:lumMod val="65000"/>
              </a:schemeClr>
            </a:gs>
            <a:gs pos="100000">
              <a:schemeClr val="tx1">
                <a:lumMod val="50000"/>
                <a:lumOff val="50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Discharge</a:t>
          </a:r>
        </a:p>
      </dsp:txBody>
      <dsp:txXfrm>
        <a:off x="1670845" y="212832"/>
        <a:ext cx="556609" cy="371072"/>
      </dsp:txXfrm>
    </dsp:sp>
    <dsp:sp modelId="{B1149236-CAF7-8348-A8DD-6F8EB3031DBC}">
      <dsp:nvSpPr>
        <dsp:cNvPr id="0" name=""/>
        <dsp:cNvSpPr/>
      </dsp:nvSpPr>
      <dsp:spPr>
        <a:xfrm>
          <a:off x="2227455" y="212832"/>
          <a:ext cx="927681" cy="371072"/>
        </a:xfrm>
        <a:prstGeom prst="chevron">
          <a:avLst/>
        </a:prstGeom>
        <a:gradFill flip="none" rotWithShape="1">
          <a:gsLst>
            <a:gs pos="0">
              <a:schemeClr val="bg1">
                <a:lumMod val="65000"/>
              </a:schemeClr>
            </a:gs>
            <a:gs pos="100000">
              <a:schemeClr val="tx1">
                <a:lumMod val="50000"/>
                <a:lumOff val="50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HIM</a:t>
          </a:r>
        </a:p>
      </dsp:txBody>
      <dsp:txXfrm>
        <a:off x="2412991" y="212832"/>
        <a:ext cx="556609" cy="371072"/>
      </dsp:txXfrm>
    </dsp:sp>
    <dsp:sp modelId="{40AE6457-7CB2-EB49-8073-1B5243080B37}">
      <dsp:nvSpPr>
        <dsp:cNvPr id="0" name=""/>
        <dsp:cNvSpPr/>
      </dsp:nvSpPr>
      <dsp:spPr>
        <a:xfrm>
          <a:off x="2969600" y="212832"/>
          <a:ext cx="927681" cy="371072"/>
        </a:xfrm>
        <a:prstGeom prst="chevron">
          <a:avLst/>
        </a:prstGeom>
        <a:gradFill flip="none" rotWithShape="1">
          <a:gsLst>
            <a:gs pos="0">
              <a:schemeClr val="bg1">
                <a:lumMod val="65000"/>
              </a:schemeClr>
            </a:gs>
            <a:gs pos="100000">
              <a:schemeClr val="tx1">
                <a:lumMod val="50000"/>
                <a:lumOff val="50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PAS</a:t>
          </a:r>
        </a:p>
      </dsp:txBody>
      <dsp:txXfrm>
        <a:off x="3155136" y="212832"/>
        <a:ext cx="556609" cy="371072"/>
      </dsp:txXfrm>
    </dsp:sp>
    <dsp:sp modelId="{D375962D-10C9-E54A-B490-79A2FA591D92}">
      <dsp:nvSpPr>
        <dsp:cNvPr id="0" name=""/>
        <dsp:cNvSpPr/>
      </dsp:nvSpPr>
      <dsp:spPr>
        <a:xfrm>
          <a:off x="3711745" y="212832"/>
          <a:ext cx="927681" cy="371072"/>
        </a:xfrm>
        <a:prstGeom prst="chevron">
          <a:avLst/>
        </a:prstGeom>
        <a:gradFill flip="none" rotWithShape="1">
          <a:gsLst>
            <a:gs pos="0">
              <a:schemeClr val="bg1">
                <a:lumMod val="65000"/>
              </a:schemeClr>
            </a:gs>
            <a:gs pos="100000">
              <a:schemeClr val="tx1">
                <a:lumMod val="50000"/>
                <a:lumOff val="50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Clean Bill Drops</a:t>
          </a:r>
        </a:p>
      </dsp:txBody>
      <dsp:txXfrm>
        <a:off x="3897281" y="212832"/>
        <a:ext cx="556609" cy="371072"/>
      </dsp:txXfrm>
    </dsp:sp>
    <dsp:sp modelId="{6DAD8BAC-B65D-6B4D-9533-6E38D1E9439D}">
      <dsp:nvSpPr>
        <dsp:cNvPr id="0" name=""/>
        <dsp:cNvSpPr/>
      </dsp:nvSpPr>
      <dsp:spPr>
        <a:xfrm>
          <a:off x="4453890" y="212832"/>
          <a:ext cx="927681" cy="371072"/>
        </a:xfrm>
        <a:prstGeom prst="chevron">
          <a:avLst/>
        </a:prstGeom>
        <a:gradFill rotWithShape="0">
          <a:gsLst>
            <a:gs pos="0">
              <a:schemeClr val="accent1"/>
            </a:gs>
            <a:gs pos="100000">
              <a:schemeClr val="accent1">
                <a:lumMod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EDI Submit</a:t>
          </a:r>
        </a:p>
      </dsp:txBody>
      <dsp:txXfrm>
        <a:off x="4639426" y="212832"/>
        <a:ext cx="556609" cy="371072"/>
      </dsp:txXfrm>
    </dsp:sp>
    <dsp:sp modelId="{C6D27113-8286-8E4A-8864-4B44FAB9A2E8}">
      <dsp:nvSpPr>
        <dsp:cNvPr id="0" name=""/>
        <dsp:cNvSpPr/>
      </dsp:nvSpPr>
      <dsp:spPr>
        <a:xfrm>
          <a:off x="5196036" y="212832"/>
          <a:ext cx="927681" cy="371072"/>
        </a:xfrm>
        <a:prstGeom prst="chevron">
          <a:avLst/>
        </a:prstGeom>
        <a:gradFill rotWithShape="0">
          <a:gsLst>
            <a:gs pos="0">
              <a:schemeClr val="accent1"/>
            </a:gs>
            <a:gs pos="100000">
              <a:schemeClr val="accent1">
                <a:lumMod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Claims Status</a:t>
          </a:r>
        </a:p>
      </dsp:txBody>
      <dsp:txXfrm>
        <a:off x="5381572" y="212832"/>
        <a:ext cx="556609" cy="371072"/>
      </dsp:txXfrm>
    </dsp:sp>
    <dsp:sp modelId="{5BB94088-7A3A-E042-9D8A-DF01C5D0B69A}">
      <dsp:nvSpPr>
        <dsp:cNvPr id="0" name=""/>
        <dsp:cNvSpPr/>
      </dsp:nvSpPr>
      <dsp:spPr>
        <a:xfrm>
          <a:off x="5938181" y="212832"/>
          <a:ext cx="927681" cy="371072"/>
        </a:xfrm>
        <a:prstGeom prst="chevron">
          <a:avLst/>
        </a:prstGeom>
        <a:gradFill rotWithShape="0">
          <a:gsLst>
            <a:gs pos="0">
              <a:schemeClr val="accent1"/>
            </a:gs>
            <a:gs pos="100000">
              <a:schemeClr val="accent1">
                <a:lumMod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Payer Remittance Post</a:t>
          </a:r>
        </a:p>
      </dsp:txBody>
      <dsp:txXfrm>
        <a:off x="6123717" y="212832"/>
        <a:ext cx="556609" cy="371072"/>
      </dsp:txXfrm>
    </dsp:sp>
    <dsp:sp modelId="{A413B32A-D8FB-AF43-A491-68102E1DD61A}">
      <dsp:nvSpPr>
        <dsp:cNvPr id="0" name=""/>
        <dsp:cNvSpPr/>
      </dsp:nvSpPr>
      <dsp:spPr>
        <a:xfrm>
          <a:off x="6680326" y="212832"/>
          <a:ext cx="927681" cy="371072"/>
        </a:xfrm>
        <a:prstGeom prst="chevron">
          <a:avLst/>
        </a:prstGeom>
        <a:gradFill rotWithShape="0">
          <a:gsLst>
            <a:gs pos="0">
              <a:schemeClr val="accent1"/>
            </a:gs>
            <a:gs pos="100000">
              <a:schemeClr val="accent1">
                <a:lumMod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Second Payer EDI Submit</a:t>
          </a:r>
        </a:p>
      </dsp:txBody>
      <dsp:txXfrm>
        <a:off x="6865862" y="212832"/>
        <a:ext cx="556609" cy="371072"/>
      </dsp:txXfrm>
    </dsp:sp>
    <dsp:sp modelId="{640B78A7-060D-AD45-95E3-F889E4651859}">
      <dsp:nvSpPr>
        <dsp:cNvPr id="0" name=""/>
        <dsp:cNvSpPr/>
      </dsp:nvSpPr>
      <dsp:spPr>
        <a:xfrm>
          <a:off x="7422471" y="212832"/>
          <a:ext cx="927681" cy="371072"/>
        </a:xfrm>
        <a:prstGeom prst="chevron">
          <a:avLst/>
        </a:prstGeom>
        <a:gradFill rotWithShape="0">
          <a:gsLst>
            <a:gs pos="0">
              <a:schemeClr val="accent1"/>
            </a:gs>
            <a:gs pos="100000">
              <a:schemeClr val="accent1">
                <a:lumMod val="75000"/>
              </a:schemeClr>
            </a:gs>
          </a:gsLst>
          <a:lin ang="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16002" rIns="8001" bIns="16002" numCol="1" spcCol="1270" anchor="ctr" anchorCtr="0">
          <a:noAutofit/>
        </a:bodyPr>
        <a:lstStyle/>
        <a:p>
          <a:pPr marL="0" lvl="0" indent="0" algn="ctr" defTabSz="266700">
            <a:lnSpc>
              <a:spcPct val="90000"/>
            </a:lnSpc>
            <a:spcBef>
              <a:spcPct val="0"/>
            </a:spcBef>
            <a:spcAft>
              <a:spcPct val="35000"/>
            </a:spcAft>
            <a:buNone/>
          </a:pPr>
          <a:r>
            <a:rPr lang="en-US" sz="600" b="1" kern="1200" dirty="0"/>
            <a:t>Management Reports</a:t>
          </a:r>
        </a:p>
      </dsp:txBody>
      <dsp:txXfrm>
        <a:off x="7608007" y="212832"/>
        <a:ext cx="556609" cy="37107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BD616F-AD10-E94E-8617-0E4E31ED25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C2ABE80-AFA8-5146-8209-FAD2ED7239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5B92E-2724-FC4D-ADB1-982E29EB38D7}" type="datetimeFigureOut">
              <a:rPr lang="en-US" smtClean="0"/>
              <a:t>6/5/18</a:t>
            </a:fld>
            <a:endParaRPr lang="en-US"/>
          </a:p>
        </p:txBody>
      </p:sp>
      <p:sp>
        <p:nvSpPr>
          <p:cNvPr id="4" name="Footer Placeholder 3">
            <a:extLst>
              <a:ext uri="{FF2B5EF4-FFF2-40B4-BE49-F238E27FC236}">
                <a16:creationId xmlns:a16="http://schemas.microsoft.com/office/drawing/2014/main" id="{B4E14272-E7C7-AC45-BE62-6850CAD2A1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D22B2-BA6D-4844-9D89-0B7C6CA77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309CB-D433-5F46-9901-D8AF0DBA4E64}" type="slidenum">
              <a:rPr lang="en-US" smtClean="0"/>
              <a:t>‹#›</a:t>
            </a:fld>
            <a:endParaRPr lang="en-US"/>
          </a:p>
        </p:txBody>
      </p:sp>
    </p:spTree>
    <p:extLst>
      <p:ext uri="{BB962C8B-B14F-4D97-AF65-F5344CB8AC3E}">
        <p14:creationId xmlns:p14="http://schemas.microsoft.com/office/powerpoint/2010/main" val="3713479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EC37B-8F20-224E-B056-68808AEABAAE}" type="datetimeFigureOut">
              <a:rPr lang="en-US" smtClean="0"/>
              <a:t>6/5/18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5EA5B-3D06-C44D-BA3C-7CAC57ECC84A}" type="slidenum">
              <a:rPr lang="en-US" smtClean="0"/>
              <a:t>‹#›</a:t>
            </a:fld>
            <a:endParaRPr lang="en-US"/>
          </a:p>
        </p:txBody>
      </p:sp>
    </p:spTree>
    <p:extLst>
      <p:ext uri="{BB962C8B-B14F-4D97-AF65-F5344CB8AC3E}">
        <p14:creationId xmlns:p14="http://schemas.microsoft.com/office/powerpoint/2010/main" val="1445212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types of denial categories: </a:t>
            </a:r>
            <a:r>
              <a:rPr lang="en-US" b="1" dirty="0"/>
              <a:t>Clinical</a:t>
            </a:r>
            <a:r>
              <a:rPr lang="en-US" dirty="0"/>
              <a:t> and </a:t>
            </a:r>
            <a:r>
              <a:rPr lang="en-US" b="1" dirty="0"/>
              <a:t>Technical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Clinical Denials </a:t>
            </a:r>
            <a:r>
              <a:rPr lang="en-US" dirty="0"/>
              <a:t>occur when a claim fails to meet established coverage or the care does not meet the payer’s medical necessity 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Technical (or Administrative) Denials </a:t>
            </a:r>
            <a:r>
              <a:rPr lang="en-US" dirty="0"/>
              <a:t>occur when a claim does not have the required information or was filed incorrectly.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 organization with a net patient revenue of $3.5B, denials equate to $42M in lost revenue.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3</a:t>
            </a:fld>
            <a:endParaRPr lang="en-US"/>
          </a:p>
        </p:txBody>
      </p:sp>
    </p:spTree>
    <p:extLst>
      <p:ext uri="{BB962C8B-B14F-4D97-AF65-F5344CB8AC3E}">
        <p14:creationId xmlns:p14="http://schemas.microsoft.com/office/powerpoint/2010/main" val="739857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63">
              <a:spcBef>
                <a:spcPts val="900"/>
              </a:spcBef>
            </a:pPr>
            <a:r>
              <a:rPr lang="en-US" sz="1200" dirty="0">
                <a:solidFill>
                  <a:schemeClr val="accent2"/>
                </a:solidFill>
              </a:rPr>
              <a:t>Some of the things I have specifically focused on since I have been in this position (CFO) are reducing the bad debt expense and improving the revenue cycle on the front end. I think a lot of hospitals focus their time and effort on the back end of the revenue cycle, in collections. </a:t>
            </a:r>
          </a:p>
          <a:p>
            <a:pPr marL="4763">
              <a:spcBef>
                <a:spcPts val="900"/>
              </a:spcBef>
            </a:pPr>
            <a:r>
              <a:rPr lang="en-US" sz="1200" dirty="0">
                <a:solidFill>
                  <a:schemeClr val="accent2"/>
                </a:solidFill>
              </a:rPr>
              <a:t>But, I am a firm believer in obtaining high-quality information up front. If we receive complete and proper information on the front end, from admitting to registration to clinical and case management, then the billing and collection staff have a much easier time getting out clean claims and collecting on them.” </a:t>
            </a:r>
          </a:p>
          <a:p>
            <a:pPr algn="r">
              <a:spcBef>
                <a:spcPts val="600"/>
              </a:spcBef>
            </a:pPr>
            <a:r>
              <a:rPr lang="en-US" sz="900" i="1" dirty="0">
                <a:solidFill>
                  <a:schemeClr val="tx2"/>
                </a:solidFill>
              </a:rPr>
              <a:t>Richard Davis, Chief Financial Officer, </a:t>
            </a:r>
            <a:br>
              <a:rPr lang="en-US" sz="900" i="1" dirty="0">
                <a:solidFill>
                  <a:schemeClr val="tx2"/>
                </a:solidFill>
              </a:rPr>
            </a:br>
            <a:r>
              <a:rPr lang="en-US" sz="900" i="1" dirty="0">
                <a:solidFill>
                  <a:schemeClr val="tx2"/>
                </a:solidFill>
              </a:rPr>
              <a:t>George Washington University Hospital, Washington, DC</a:t>
            </a:r>
          </a:p>
          <a:p>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9</a:t>
            </a:fld>
            <a:endParaRPr lang="en-US"/>
          </a:p>
        </p:txBody>
      </p:sp>
    </p:spTree>
    <p:extLst>
      <p:ext uri="{BB962C8B-B14F-4D97-AF65-F5344CB8AC3E}">
        <p14:creationId xmlns:p14="http://schemas.microsoft.com/office/powerpoint/2010/main" val="157599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Deeper dive: Collecting and Verifying Insurance Information Training </a:t>
            </a:r>
            <a:r>
              <a:rPr lang="en-US" dirty="0" err="1"/>
              <a:t>Presentation.pdf</a:t>
            </a:r>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11</a:t>
            </a:fld>
            <a:endParaRPr lang="en-US"/>
          </a:p>
        </p:txBody>
      </p:sp>
    </p:spTree>
    <p:extLst>
      <p:ext uri="{BB962C8B-B14F-4D97-AF65-F5344CB8AC3E}">
        <p14:creationId xmlns:p14="http://schemas.microsoft.com/office/powerpoint/2010/main" val="346766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12</a:t>
            </a:fld>
            <a:endParaRPr lang="en-US"/>
          </a:p>
        </p:txBody>
      </p:sp>
    </p:spTree>
    <p:extLst>
      <p:ext uri="{BB962C8B-B14F-4D97-AF65-F5344CB8AC3E}">
        <p14:creationId xmlns:p14="http://schemas.microsoft.com/office/powerpoint/2010/main" val="104185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Deeper dive: connect to Properly Applying CPT Code </a:t>
            </a:r>
            <a:r>
              <a:rPr lang="en-US" dirty="0" err="1"/>
              <a:t>Modifiers.pdf</a:t>
            </a:r>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16</a:t>
            </a:fld>
            <a:endParaRPr lang="en-US"/>
          </a:p>
        </p:txBody>
      </p:sp>
    </p:spTree>
    <p:extLst>
      <p:ext uri="{BB962C8B-B14F-4D97-AF65-F5344CB8AC3E}">
        <p14:creationId xmlns:p14="http://schemas.microsoft.com/office/powerpoint/2010/main" val="3469690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McDonalds:</a:t>
            </a:r>
          </a:p>
          <a:p>
            <a:r>
              <a:rPr lang="en-US" dirty="0"/>
              <a:t>big mac, large fries, large coke</a:t>
            </a:r>
          </a:p>
          <a:p>
            <a:r>
              <a:rPr lang="en-US" dirty="0"/>
              <a:t>Each of those items has it’s own code </a:t>
            </a:r>
            <a:r>
              <a:rPr lang="en-US" dirty="0" err="1"/>
              <a:t>indivudally</a:t>
            </a:r>
            <a:r>
              <a:rPr lang="en-US" dirty="0"/>
              <a:t>, the employee doesn’t type in “large fries” each time, they’ll punch in a code. That code shows the item, fries, and the price, $2.00.</a:t>
            </a:r>
          </a:p>
          <a:p>
            <a:r>
              <a:rPr lang="en-US" dirty="0"/>
              <a:t>But what if the system showed the wrong price because it wasn’t updated with the last price increase from corporate? Mickey D’s misses out on the extra reimbursement.</a:t>
            </a:r>
          </a:p>
          <a:p>
            <a:r>
              <a:rPr lang="en-US" dirty="0"/>
              <a:t>When new items are added – the code list is updated, the menu is updated. If But what if those items have already been added and now there’s a duplicate? And what if those duplicates have different prices? It can create a lot of confusion.</a:t>
            </a:r>
          </a:p>
          <a:p>
            <a:endParaRPr lang="en-US" dirty="0"/>
          </a:p>
          <a:p>
            <a:r>
              <a:rPr lang="en-US" dirty="0"/>
              <a:t>What about ketchup packets? Those are “not separately payable”, or considered to be included in the cost of everything else. Kind of like certain supplies like </a:t>
            </a:r>
            <a:r>
              <a:rPr lang="en-US" dirty="0" err="1"/>
              <a:t>bandaids</a:t>
            </a:r>
            <a:r>
              <a:rPr lang="en-US" dirty="0"/>
              <a:t> or drugs like Tylenol. They aren’t “separately payable” either.</a:t>
            </a:r>
          </a:p>
          <a:p>
            <a:endParaRPr lang="en-US" dirty="0"/>
          </a:p>
          <a:p>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18</a:t>
            </a:fld>
            <a:endParaRPr lang="en-US"/>
          </a:p>
        </p:txBody>
      </p:sp>
    </p:spTree>
    <p:extLst>
      <p:ext uri="{BB962C8B-B14F-4D97-AF65-F5344CB8AC3E}">
        <p14:creationId xmlns:p14="http://schemas.microsoft.com/office/powerpoint/2010/main" val="220439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inconsistencies represented by the slide. </a:t>
            </a:r>
          </a:p>
        </p:txBody>
      </p:sp>
      <p:sp>
        <p:nvSpPr>
          <p:cNvPr id="4" name="Slide Number Placeholder 3"/>
          <p:cNvSpPr>
            <a:spLocks noGrp="1"/>
          </p:cNvSpPr>
          <p:nvPr>
            <p:ph type="sldNum" sz="quarter" idx="10"/>
          </p:nvPr>
        </p:nvSpPr>
        <p:spPr/>
        <p:txBody>
          <a:bodyPr/>
          <a:lstStyle/>
          <a:p>
            <a:fld id="{5025EA5B-3D06-C44D-BA3C-7CAC57ECC84A}" type="slidenum">
              <a:rPr lang="en-US" smtClean="0"/>
              <a:t>19</a:t>
            </a:fld>
            <a:endParaRPr lang="en-US"/>
          </a:p>
        </p:txBody>
      </p:sp>
    </p:spTree>
    <p:extLst>
      <p:ext uri="{BB962C8B-B14F-4D97-AF65-F5344CB8AC3E}">
        <p14:creationId xmlns:p14="http://schemas.microsoft.com/office/powerpoint/2010/main" val="4134439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Before a claim is submitted, billers can do the following the help reduce denials:</a:t>
            </a:r>
          </a:p>
          <a:p>
            <a:pPr lvl="2"/>
            <a:r>
              <a:rPr lang="en-US" dirty="0"/>
              <a:t>Re-verify pre-authorization numbers</a:t>
            </a:r>
          </a:p>
          <a:p>
            <a:pPr lvl="2"/>
            <a:r>
              <a:rPr lang="en-US" dirty="0"/>
              <a:t>Confirm clinical documentation is complete and supports medical necessity</a:t>
            </a:r>
          </a:p>
          <a:p>
            <a:pPr lvl="2"/>
            <a:r>
              <a:rPr lang="en-US" dirty="0"/>
              <a:t>Ensure all required attachments are included </a:t>
            </a:r>
          </a:p>
          <a:p>
            <a:pPr lvl="2"/>
            <a:r>
              <a:rPr lang="en-US" dirty="0"/>
              <a:t>Keep note of payers’ timely filing deadlines—untimely billing may </a:t>
            </a:r>
            <a:br>
              <a:rPr lang="en-US" dirty="0"/>
            </a:br>
            <a:r>
              <a:rPr lang="en-US" dirty="0"/>
              <a:t>result in a denial for an otherwise error-free claim</a:t>
            </a:r>
          </a:p>
          <a:p>
            <a:r>
              <a:rPr lang="en-US" dirty="0"/>
              <a:t>Deeper dive: connect to Considerations for Successfully Insourcing or Expanding Billing </a:t>
            </a:r>
            <a:r>
              <a:rPr lang="en-US" dirty="0" err="1"/>
              <a:t>Operations.pdf</a:t>
            </a:r>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25</a:t>
            </a:fld>
            <a:endParaRPr lang="en-US"/>
          </a:p>
        </p:txBody>
      </p:sp>
    </p:spTree>
    <p:extLst>
      <p:ext uri="{BB962C8B-B14F-4D97-AF65-F5344CB8AC3E}">
        <p14:creationId xmlns:p14="http://schemas.microsoft.com/office/powerpoint/2010/main" val="2935344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Errors in posting payments can cause accounts to remain in open A/R for months</a:t>
            </a:r>
          </a:p>
          <a:p>
            <a:pPr lvl="1">
              <a:lnSpc>
                <a:spcPct val="120000"/>
              </a:lnSpc>
            </a:pPr>
            <a:r>
              <a:rPr lang="en-US" sz="1900" dirty="0"/>
              <a:t>Many facilities within organizations post payments and adjustments differently:</a:t>
            </a:r>
          </a:p>
          <a:p>
            <a:pPr lvl="2">
              <a:lnSpc>
                <a:spcPct val="120000"/>
              </a:lnSpc>
            </a:pPr>
            <a:r>
              <a:rPr lang="en-US" sz="1600" dirty="0"/>
              <a:t>Some post contractual adjustments at the time of billing, netting the balance down to the expected amount before the claim is processed by </a:t>
            </a:r>
            <a:br>
              <a:rPr lang="en-US" sz="1600" dirty="0"/>
            </a:br>
            <a:r>
              <a:rPr lang="en-US" sz="1600" dirty="0"/>
              <a:t>the payer.</a:t>
            </a:r>
          </a:p>
          <a:p>
            <a:pPr lvl="2">
              <a:lnSpc>
                <a:spcPct val="120000"/>
              </a:lnSpc>
            </a:pPr>
            <a:r>
              <a:rPr lang="en-US" sz="1600" dirty="0"/>
              <a:t>Some post contractual adjustments when the claim is processed and payment is remitted (whether a zero pay or not).</a:t>
            </a:r>
          </a:p>
          <a:p>
            <a:pPr lvl="1">
              <a:lnSpc>
                <a:spcPct val="120000"/>
              </a:lnSpc>
            </a:pPr>
            <a:r>
              <a:rPr lang="en-US" sz="1900" dirty="0"/>
              <a:t>Types of adjustments:</a:t>
            </a:r>
          </a:p>
          <a:p>
            <a:pPr lvl="2">
              <a:lnSpc>
                <a:spcPct val="120000"/>
              </a:lnSpc>
            </a:pPr>
            <a:r>
              <a:rPr lang="en-US" sz="1600" b="1" dirty="0"/>
              <a:t>Automatic Adjustments: </a:t>
            </a:r>
            <a:r>
              <a:rPr lang="en-US" sz="1600" dirty="0"/>
              <a:t>programmed in the system to apply the contracted amount due to the account profile based on the contract and plan type loaded.</a:t>
            </a:r>
          </a:p>
          <a:p>
            <a:pPr lvl="2">
              <a:lnSpc>
                <a:spcPct val="120000"/>
              </a:lnSpc>
            </a:pPr>
            <a:r>
              <a:rPr lang="en-US" sz="1600" b="1" dirty="0"/>
              <a:t>Manual Adjustments: </a:t>
            </a:r>
            <a:r>
              <a:rPr lang="en-US" sz="1600" dirty="0"/>
              <a:t>patient accounting representatives log payments and adjustments by hand when remittance is received or when the account is written off.</a:t>
            </a:r>
          </a:p>
          <a:p>
            <a:pPr lvl="1">
              <a:lnSpc>
                <a:spcPct val="120000"/>
              </a:lnSpc>
            </a:pPr>
            <a:r>
              <a:rPr lang="en-US" sz="1900" dirty="0"/>
              <a:t>Write-offs:</a:t>
            </a:r>
          </a:p>
          <a:p>
            <a:pPr lvl="2">
              <a:lnSpc>
                <a:spcPct val="120000"/>
              </a:lnSpc>
            </a:pPr>
            <a:r>
              <a:rPr lang="en-US" sz="1600" dirty="0"/>
              <a:t>Claims that cannot be properly resolved are typically written off in order to close out Open AR. There are four main kinds </a:t>
            </a:r>
            <a:br>
              <a:rPr lang="en-US" sz="1600" dirty="0"/>
            </a:br>
            <a:r>
              <a:rPr lang="en-US" sz="1600" dirty="0"/>
              <a:t>of write-offs:</a:t>
            </a:r>
          </a:p>
          <a:p>
            <a:pPr lvl="3">
              <a:lnSpc>
                <a:spcPct val="120000"/>
              </a:lnSpc>
            </a:pPr>
            <a:r>
              <a:rPr lang="en-US" sz="1400" b="1" dirty="0"/>
              <a:t>Charity Care: </a:t>
            </a:r>
            <a:r>
              <a:rPr lang="en-US" sz="1400" dirty="0"/>
              <a:t>when the patient is unable to pay his/her portion of the claim due to financial instability </a:t>
            </a:r>
          </a:p>
          <a:p>
            <a:pPr lvl="3">
              <a:lnSpc>
                <a:spcPct val="120000"/>
              </a:lnSpc>
            </a:pPr>
            <a:r>
              <a:rPr lang="en-US" sz="1400" b="1" dirty="0"/>
              <a:t>Bad Debt: </a:t>
            </a:r>
            <a:r>
              <a:rPr lang="en-US" sz="1400" dirty="0"/>
              <a:t>when the patient is financially able to pay his/her portion of the claim but refuses to do so</a:t>
            </a:r>
          </a:p>
          <a:p>
            <a:pPr lvl="3">
              <a:lnSpc>
                <a:spcPct val="120000"/>
              </a:lnSpc>
            </a:pPr>
            <a:r>
              <a:rPr lang="en-US" sz="1400" b="1" dirty="0"/>
              <a:t>Denial: </a:t>
            </a:r>
            <a:r>
              <a:rPr lang="en-US" sz="1400" dirty="0"/>
              <a:t>when the payer refuses to pay the claim at the contracted rate and all appeals efforts have been exhausted</a:t>
            </a:r>
          </a:p>
          <a:p>
            <a:pPr lvl="3">
              <a:lnSpc>
                <a:spcPct val="120000"/>
              </a:lnSpc>
            </a:pPr>
            <a:r>
              <a:rPr lang="en-US" sz="1400" b="1" dirty="0"/>
              <a:t>Administrative: </a:t>
            </a:r>
            <a:r>
              <a:rPr lang="en-US" sz="1400" dirty="0"/>
              <a:t>when a settlement has been reached that has altered the amount due with a one-time agreement between the facility and </a:t>
            </a:r>
            <a:br>
              <a:rPr lang="en-US" sz="1400" dirty="0"/>
            </a:br>
            <a:r>
              <a:rPr lang="en-US" sz="1400" dirty="0"/>
              <a:t>the responsible party</a:t>
            </a:r>
          </a:p>
          <a:p>
            <a:endParaRPr lang="en-US" dirty="0"/>
          </a:p>
        </p:txBody>
      </p:sp>
      <p:sp>
        <p:nvSpPr>
          <p:cNvPr id="4" name="Slide Number Placeholder 3"/>
          <p:cNvSpPr>
            <a:spLocks noGrp="1"/>
          </p:cNvSpPr>
          <p:nvPr>
            <p:ph type="sldNum" sz="quarter" idx="10"/>
          </p:nvPr>
        </p:nvSpPr>
        <p:spPr/>
        <p:txBody>
          <a:bodyPr/>
          <a:lstStyle/>
          <a:p>
            <a:fld id="{5025EA5B-3D06-C44D-BA3C-7CAC57ECC84A}" type="slidenum">
              <a:rPr lang="en-US" smtClean="0"/>
              <a:t>29</a:t>
            </a:fld>
            <a:endParaRPr lang="en-US"/>
          </a:p>
        </p:txBody>
      </p:sp>
    </p:spTree>
    <p:extLst>
      <p:ext uri="{BB962C8B-B14F-4D97-AF65-F5344CB8AC3E}">
        <p14:creationId xmlns:p14="http://schemas.microsoft.com/office/powerpoint/2010/main" val="248220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E5233F42-B6F7-734E-A013-9C4DE39CF4AF}"/>
              </a:ext>
            </a:extLst>
          </p:cNvPr>
          <p:cNvSpPr>
            <a:spLocks noGrp="1"/>
          </p:cNvSpPr>
          <p:nvPr>
            <p:ph type="body" sz="quarter" idx="11" hasCustomPrompt="1"/>
          </p:nvPr>
        </p:nvSpPr>
        <p:spPr>
          <a:xfrm>
            <a:off x="357103" y="2585325"/>
            <a:ext cx="8411377" cy="857250"/>
          </a:xfrm>
          <a:prstGeom prst="rect">
            <a:avLst/>
          </a:prstGeom>
        </p:spPr>
        <p:txBody>
          <a:bodyPr lIns="0" tIns="0" rIns="0" bIns="0" anchor="ctr" anchorCtr="0"/>
          <a:lstStyle>
            <a:lvl1pPr marL="0" indent="0">
              <a:buNone/>
              <a:defRPr sz="3600" b="1">
                <a:solidFill>
                  <a:schemeClr val="bg1"/>
                </a:solidFill>
              </a:defRPr>
            </a:lvl1pPr>
            <a:lvl2pPr marL="457200" indent="0">
              <a:buNone/>
              <a:defRPr/>
            </a:lvl2pPr>
          </a:lstStyle>
          <a:p>
            <a:pPr lvl="0"/>
            <a:r>
              <a:rPr lang="en-US" dirty="0"/>
              <a:t>Click Here to Add Presentation Title</a:t>
            </a:r>
          </a:p>
        </p:txBody>
      </p:sp>
    </p:spTree>
    <p:extLst>
      <p:ext uri="{BB962C8B-B14F-4D97-AF65-F5344CB8AC3E}">
        <p14:creationId xmlns:p14="http://schemas.microsoft.com/office/powerpoint/2010/main" val="59121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3" name="Slide Number Placeholder 12"/>
          <p:cNvSpPr>
            <a:spLocks noGrp="1"/>
          </p:cNvSpPr>
          <p:nvPr>
            <p:ph type="sldNum" sz="quarter" idx="14"/>
          </p:nvPr>
        </p:nvSpPr>
        <p:spPr/>
        <p:txBody>
          <a:bodyPr/>
          <a:lstStyle/>
          <a:p>
            <a:fld id="{F0C22504-BBC8-2042-BA97-C1929195E00D}" type="slidenum">
              <a:rPr lang="en-US" smtClean="0"/>
              <a:pPr/>
              <a:t>‹#›</a:t>
            </a:fld>
            <a:endParaRPr lang="en-US" dirty="0"/>
          </a:p>
        </p:txBody>
      </p:sp>
      <p:sp>
        <p:nvSpPr>
          <p:cNvPr id="3" name="Text Placeholder 2"/>
          <p:cNvSpPr>
            <a:spLocks noGrp="1"/>
          </p:cNvSpPr>
          <p:nvPr>
            <p:ph type="body" sz="quarter" idx="15" hasCustomPrompt="1"/>
          </p:nvPr>
        </p:nvSpPr>
        <p:spPr>
          <a:xfrm>
            <a:off x="564597" y="1318710"/>
            <a:ext cx="7990260" cy="2370138"/>
          </a:xfrm>
          <a:prstGeom prst="rect">
            <a:avLst/>
          </a:prstGeom>
        </p:spPr>
        <p:txBody>
          <a:bodyPr lIns="0" tIns="0" rIns="0" bIns="0" anchor="ctr" anchorCtr="0"/>
          <a:lstStyle>
            <a:lvl1pPr marL="0" indent="0" algn="ctr">
              <a:buNone/>
              <a:defRPr sz="4000" b="1" baseline="0">
                <a:solidFill>
                  <a:schemeClr val="tx2"/>
                </a:solidFill>
                <a:latin typeface="Arial" charset="0"/>
                <a:ea typeface="Arial" charset="0"/>
                <a:cs typeface="Arial" charset="0"/>
              </a:defRPr>
            </a:lvl1pPr>
            <a:lvl2pPr marL="0" indent="0" algn="ctr">
              <a:buNone/>
              <a:defRPr>
                <a:solidFill>
                  <a:schemeClr val="bg1">
                    <a:lumMod val="50000"/>
                  </a:schemeClr>
                </a:solidFill>
                <a:latin typeface="Arial" charset="0"/>
                <a:ea typeface="Arial" charset="0"/>
                <a:cs typeface="Arial" charset="0"/>
              </a:defRPr>
            </a:lvl2pPr>
          </a:lstStyle>
          <a:p>
            <a:pPr lvl="0"/>
            <a:r>
              <a:rPr lang="en-US" dirty="0"/>
              <a:t>Click to add section title. To add speaker names, use the “Indent More” option.</a:t>
            </a:r>
          </a:p>
          <a:p>
            <a:pPr lvl="1"/>
            <a:r>
              <a:rPr lang="en-US" dirty="0"/>
              <a:t>Second level</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3" name="Slide Number Placeholder 12"/>
          <p:cNvSpPr>
            <a:spLocks noGrp="1"/>
          </p:cNvSpPr>
          <p:nvPr>
            <p:ph type="sldNum" sz="quarter" idx="14"/>
          </p:nvPr>
        </p:nvSpPr>
        <p:spPr/>
        <p:txBody>
          <a:bodyPr/>
          <a:lstStyle/>
          <a:p>
            <a:fld id="{F0C22504-BBC8-2042-BA97-C1929195E00D}" type="slidenum">
              <a:rPr lang="en-US" smtClean="0"/>
              <a:pPr/>
              <a:t>‹#›</a:t>
            </a:fld>
            <a:endParaRPr lang="en-US" dirty="0"/>
          </a:p>
        </p:txBody>
      </p:sp>
      <p:sp>
        <p:nvSpPr>
          <p:cNvPr id="6" name="TextBox 5">
            <a:extLst>
              <a:ext uri="{FF2B5EF4-FFF2-40B4-BE49-F238E27FC236}">
                <a16:creationId xmlns:a16="http://schemas.microsoft.com/office/drawing/2014/main" id="{16B68BA2-FEA6-7841-9DB9-F0274B6A5E85}"/>
              </a:ext>
            </a:extLst>
          </p:cNvPr>
          <p:cNvSpPr txBox="1"/>
          <p:nvPr userDrawn="1"/>
        </p:nvSpPr>
        <p:spPr>
          <a:xfrm>
            <a:off x="2005951" y="1828204"/>
            <a:ext cx="5078313" cy="1107996"/>
          </a:xfrm>
          <a:prstGeom prst="rect">
            <a:avLst/>
          </a:prstGeom>
          <a:noFill/>
        </p:spPr>
        <p:txBody>
          <a:bodyPr wrap="none" lIns="0" tIns="0" rIns="0" bIns="0" rtlCol="0" anchor="ctr" anchorCtr="0">
            <a:spAutoFit/>
          </a:bodyPr>
          <a:lstStyle/>
          <a:p>
            <a:pPr algn="ctr"/>
            <a:r>
              <a:rPr lang="en-US" sz="7200" b="1" dirty="0">
                <a:solidFill>
                  <a:schemeClr val="tx2"/>
                </a:solidFill>
              </a:rPr>
              <a:t>Questions?</a:t>
            </a:r>
          </a:p>
        </p:txBody>
      </p:sp>
      <p:sp>
        <p:nvSpPr>
          <p:cNvPr id="7" name="TextBox 6">
            <a:extLst>
              <a:ext uri="{FF2B5EF4-FFF2-40B4-BE49-F238E27FC236}">
                <a16:creationId xmlns:a16="http://schemas.microsoft.com/office/drawing/2014/main" id="{A64DB831-CFBC-6E4B-9674-C6534A3769FE}"/>
              </a:ext>
            </a:extLst>
          </p:cNvPr>
          <p:cNvSpPr txBox="1"/>
          <p:nvPr userDrawn="1"/>
        </p:nvSpPr>
        <p:spPr>
          <a:xfrm>
            <a:off x="3110619" y="2910333"/>
            <a:ext cx="2798843" cy="430887"/>
          </a:xfrm>
          <a:prstGeom prst="rect">
            <a:avLst/>
          </a:prstGeom>
          <a:noFill/>
        </p:spPr>
        <p:txBody>
          <a:bodyPr wrap="none" lIns="0" tIns="0" rIns="0" bIns="0" rtlCol="0" anchor="ctr" anchorCtr="0">
            <a:spAutoFit/>
          </a:bodyPr>
          <a:lstStyle/>
          <a:p>
            <a:pPr algn="ctr"/>
            <a:r>
              <a:rPr lang="en-US" sz="2800" b="0" dirty="0">
                <a:solidFill>
                  <a:schemeClr val="bg1">
                    <a:lumMod val="50000"/>
                  </a:schemeClr>
                </a:solidFill>
              </a:rPr>
              <a:t>Please reach out!</a:t>
            </a:r>
          </a:p>
        </p:txBody>
      </p:sp>
      <p:sp>
        <p:nvSpPr>
          <p:cNvPr id="11" name="TextBox 10">
            <a:extLst>
              <a:ext uri="{FF2B5EF4-FFF2-40B4-BE49-F238E27FC236}">
                <a16:creationId xmlns:a16="http://schemas.microsoft.com/office/drawing/2014/main" id="{36C0D54F-6282-974C-972B-F1ABE7320479}"/>
              </a:ext>
            </a:extLst>
          </p:cNvPr>
          <p:cNvSpPr txBox="1"/>
          <p:nvPr userDrawn="1"/>
        </p:nvSpPr>
        <p:spPr>
          <a:xfrm>
            <a:off x="2501314" y="3718247"/>
            <a:ext cx="4079643" cy="338554"/>
          </a:xfrm>
          <a:prstGeom prst="rect">
            <a:avLst/>
          </a:prstGeom>
          <a:noFill/>
        </p:spPr>
        <p:txBody>
          <a:bodyPr wrap="none" rtlCol="0">
            <a:spAutoFit/>
          </a:bodyPr>
          <a:lstStyle/>
          <a:p>
            <a:pPr algn="ctr"/>
            <a:r>
              <a:rPr lang="en-US" sz="1600" dirty="0">
                <a:solidFill>
                  <a:schemeClr val="bg1">
                    <a:lumMod val="50000"/>
                  </a:schemeClr>
                </a:solidFill>
              </a:rPr>
              <a:t>888.700.5223</a:t>
            </a:r>
            <a:r>
              <a:rPr lang="en-US" sz="1600" dirty="0">
                <a:solidFill>
                  <a:schemeClr val="tx2"/>
                </a:solidFill>
              </a:rPr>
              <a:t>  </a:t>
            </a:r>
            <a:r>
              <a:rPr lang="en-US" sz="1600" dirty="0">
                <a:solidFill>
                  <a:schemeClr val="bg2"/>
                </a:solidFill>
              </a:rPr>
              <a:t>•</a:t>
            </a:r>
            <a:r>
              <a:rPr lang="en-US" sz="1600" dirty="0">
                <a:solidFill>
                  <a:schemeClr val="tx2"/>
                </a:solidFill>
              </a:rPr>
              <a:t>  </a:t>
            </a:r>
            <a:r>
              <a:rPr lang="en-US" sz="1600" dirty="0" err="1">
                <a:solidFill>
                  <a:schemeClr val="bg1">
                    <a:lumMod val="50000"/>
                  </a:schemeClr>
                </a:solidFill>
              </a:rPr>
              <a:t>learning@TeamDRG.com</a:t>
            </a:r>
            <a:endParaRPr lang="en-US" sz="1600" dirty="0">
              <a:solidFill>
                <a:schemeClr val="bg1">
                  <a:lumMod val="50000"/>
                </a:schemeClr>
              </a:solidFill>
            </a:endParaRPr>
          </a:p>
        </p:txBody>
      </p:sp>
      <p:pic>
        <p:nvPicPr>
          <p:cNvPr id="12" name="Picture 11">
            <a:extLst>
              <a:ext uri="{FF2B5EF4-FFF2-40B4-BE49-F238E27FC236}">
                <a16:creationId xmlns:a16="http://schemas.microsoft.com/office/drawing/2014/main" id="{68BB98E5-DF9F-3D4F-90C4-18E7F18DD6A9}"/>
              </a:ext>
            </a:extLst>
          </p:cNvPr>
          <p:cNvPicPr>
            <a:picLocks noChangeAspect="1"/>
          </p:cNvPicPr>
          <p:nvPr userDrawn="1"/>
        </p:nvPicPr>
        <p:blipFill>
          <a:blip r:embed="rId2"/>
          <a:stretch>
            <a:fillRect/>
          </a:stretch>
        </p:blipFill>
        <p:spPr>
          <a:xfrm>
            <a:off x="2959260" y="550439"/>
            <a:ext cx="3152008" cy="542114"/>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11172" y="110376"/>
            <a:ext cx="8303243" cy="405570"/>
          </a:xfrm>
          <a:prstGeom prst="rect">
            <a:avLst/>
          </a:prstGeom>
        </p:spPr>
        <p:txBody>
          <a:bodyPr vert="horz" lIns="0" tIns="0" rIns="0" bIns="0" rtlCol="0" anchor="ctr">
            <a:normAutofit/>
          </a:bodyPr>
          <a:lstStyle/>
          <a:p>
            <a:r>
              <a:rPr lang="en-US" dirty="0"/>
              <a:t>Click to edit Master title style</a:t>
            </a:r>
          </a:p>
        </p:txBody>
      </p:sp>
      <p:sp>
        <p:nvSpPr>
          <p:cNvPr id="12" name="Text Placeholder 11"/>
          <p:cNvSpPr>
            <a:spLocks noGrp="1"/>
          </p:cNvSpPr>
          <p:nvPr>
            <p:ph type="body" sz="quarter" idx="13"/>
          </p:nvPr>
        </p:nvSpPr>
        <p:spPr>
          <a:xfrm>
            <a:off x="411163" y="730526"/>
            <a:ext cx="8303252" cy="3930926"/>
          </a:xfrm>
          <a:prstGeom prst="rect">
            <a:avLst/>
          </a:prstGeom>
        </p:spPr>
        <p:txBody>
          <a:bodyPr lIns="0" tIns="0" rIns="0" bIns="0">
            <a:normAutofit/>
          </a:bodyPr>
          <a:lstStyle>
            <a:lvl1pPr marL="0" indent="0">
              <a:spcBef>
                <a:spcPts val="1350"/>
              </a:spcBef>
              <a:buNone/>
              <a:defRPr b="1">
                <a:solidFill>
                  <a:schemeClr val="accent1"/>
                </a:solidFill>
                <a:latin typeface="Arial" charset="0"/>
                <a:ea typeface="Arial" charset="0"/>
                <a:cs typeface="Arial" charset="0"/>
              </a:defRPr>
            </a:lvl1pPr>
            <a:lvl2pPr marL="185738" indent="-185738">
              <a:lnSpc>
                <a:spcPct val="100000"/>
              </a:lnSpc>
              <a:spcBef>
                <a:spcPts val="975"/>
              </a:spcBef>
              <a:buClr>
                <a:schemeClr val="bg2"/>
              </a:buClr>
              <a:buFont typeface=".AppleSystemUIFont"/>
              <a:buChar char="•"/>
              <a:tabLst/>
              <a:defRPr>
                <a:latin typeface="Arial" charset="0"/>
                <a:ea typeface="Arial" charset="0"/>
                <a:cs typeface="Arial" charset="0"/>
              </a:defRPr>
            </a:lvl2pPr>
            <a:lvl3pPr marL="320040" indent="-117475">
              <a:lnSpc>
                <a:spcPct val="100000"/>
              </a:lnSpc>
              <a:buClr>
                <a:srgbClr val="5E5E61"/>
              </a:buClr>
              <a:buSzPct val="85000"/>
              <a:buFont typeface=".AppleSystemUIFont"/>
              <a:buChar char="-"/>
              <a:tabLst/>
              <a:defRPr>
                <a:latin typeface="Arial" charset="0"/>
                <a:ea typeface="Arial" charset="0"/>
                <a:cs typeface="Arial" charset="0"/>
              </a:defRPr>
            </a:lvl3pPr>
            <a:lvl4pPr marL="448056" indent="-119063">
              <a:lnSpc>
                <a:spcPct val="100000"/>
              </a:lnSpc>
              <a:buClr>
                <a:srgbClr val="5E5E61"/>
              </a:buClr>
              <a:buFont typeface=".AppleSystemUIFont"/>
              <a:buChar char="•"/>
              <a:tabLst/>
              <a:defRPr>
                <a:latin typeface="Arial" charset="0"/>
                <a:ea typeface="Arial" charset="0"/>
                <a:cs typeface="Arial" charset="0"/>
              </a:defRPr>
            </a:lvl4pPr>
            <a:lvl5pPr marL="530352" indent="-80963">
              <a:lnSpc>
                <a:spcPct val="100000"/>
              </a:lnSpc>
              <a:buClr>
                <a:srgbClr val="5E5E61"/>
              </a:buClr>
              <a:buSzPct val="75000"/>
              <a:buFont typeface=".AppleSystemUIFont"/>
              <a:buChar char="-"/>
              <a:tabLst/>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p:cNvSpPr>
            <a:spLocks noGrp="1"/>
          </p:cNvSpPr>
          <p:nvPr>
            <p:ph type="sldNum" sz="quarter" idx="14"/>
          </p:nvPr>
        </p:nvSpPr>
        <p:spPr/>
        <p:txBody>
          <a:bodyPr/>
          <a:lstStyle>
            <a:lvl1pPr>
              <a:defRPr>
                <a:solidFill>
                  <a:schemeClr val="bg1"/>
                </a:solidFill>
              </a:defRPr>
            </a:lvl1pPr>
          </a:lstStyle>
          <a:p>
            <a:fld id="{F0C22504-BBC8-2042-BA97-C1929195E00D}" type="slidenum">
              <a:rPr lang="en-US" smtClean="0"/>
              <a:pPr/>
              <a:t>‹#›</a:t>
            </a:fld>
            <a:endParaRPr lang="en-US" dirty="0"/>
          </a:p>
        </p:txBody>
      </p:sp>
    </p:spTree>
    <p:extLst>
      <p:ext uri="{BB962C8B-B14F-4D97-AF65-F5344CB8AC3E}">
        <p14:creationId xmlns:p14="http://schemas.microsoft.com/office/powerpoint/2010/main" val="18427155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8FB112-7481-1A41-A52A-A19B5959CADA}"/>
              </a:ext>
            </a:extLst>
          </p:cNvPr>
          <p:cNvPicPr>
            <a:picLocks noChangeAspect="1"/>
          </p:cNvPicPr>
          <p:nvPr userDrawn="1"/>
        </p:nvPicPr>
        <p:blipFill>
          <a:blip r:embed="rId3"/>
          <a:stretch>
            <a:fillRect/>
          </a:stretch>
        </p:blipFill>
        <p:spPr>
          <a:xfrm>
            <a:off x="4762" y="0"/>
            <a:ext cx="9134475" cy="5143500"/>
          </a:xfrm>
          <a:prstGeom prst="rect">
            <a:avLst/>
          </a:prstGeom>
        </p:spPr>
      </p:pic>
    </p:spTree>
    <p:extLst>
      <p:ext uri="{BB962C8B-B14F-4D97-AF65-F5344CB8AC3E}">
        <p14:creationId xmlns:p14="http://schemas.microsoft.com/office/powerpoint/2010/main" val="621012777"/>
      </p:ext>
    </p:extLst>
  </p:cSld>
  <p:clrMap bg1="lt1" tx1="dk1" bg2="lt2" tx2="dk2" accent1="accent1" accent2="accent2" accent3="accent3" accent4="accent4" accent5="accent5" accent6="accent6" hlink="hlink" folHlink="folHlink"/>
  <p:sldLayoutIdLst>
    <p:sldLayoutId id="2147483663" r:id="rId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986691-9352-DD46-8E0C-04C893A195F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
            <a:ext cx="9144000" cy="5144785"/>
          </a:xfrm>
          <a:prstGeom prst="rect">
            <a:avLst/>
          </a:prstGeom>
        </p:spPr>
      </p:pic>
      <p:sp>
        <p:nvSpPr>
          <p:cNvPr id="2" name="Title Placeholder 1"/>
          <p:cNvSpPr>
            <a:spLocks noGrp="1"/>
          </p:cNvSpPr>
          <p:nvPr>
            <p:ph type="title"/>
          </p:nvPr>
        </p:nvSpPr>
        <p:spPr>
          <a:xfrm>
            <a:off x="411172" y="110376"/>
            <a:ext cx="8303243" cy="405570"/>
          </a:xfrm>
          <a:prstGeom prst="rect">
            <a:avLst/>
          </a:prstGeom>
        </p:spPr>
        <p:txBody>
          <a:bodyPr vert="horz" lIns="0" tIns="0" rIns="0" bIns="0" rtlCol="0" anchor="ctr">
            <a:noAutofit/>
          </a:bodyPr>
          <a:lstStyle/>
          <a:p>
            <a:r>
              <a:rPr lang="en-US" dirty="0"/>
              <a:t>Click to edit Master title style</a:t>
            </a:r>
          </a:p>
        </p:txBody>
      </p:sp>
      <p:sp>
        <p:nvSpPr>
          <p:cNvPr id="11" name="Footer Placeholder 10"/>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DRAFT</a:t>
            </a:r>
          </a:p>
        </p:txBody>
      </p:sp>
      <p:sp>
        <p:nvSpPr>
          <p:cNvPr id="6" name="Slide Number Placeholder 5"/>
          <p:cNvSpPr>
            <a:spLocks noGrp="1"/>
          </p:cNvSpPr>
          <p:nvPr>
            <p:ph type="sldNum" sz="quarter" idx="4"/>
          </p:nvPr>
        </p:nvSpPr>
        <p:spPr>
          <a:xfrm>
            <a:off x="8442236" y="4860211"/>
            <a:ext cx="469650" cy="273844"/>
          </a:xfrm>
          <a:prstGeom prst="rect">
            <a:avLst/>
          </a:prstGeom>
        </p:spPr>
        <p:txBody>
          <a:bodyPr vert="horz" lIns="0" tIns="0" rIns="0" bIns="0" rtlCol="0" anchor="ctr"/>
          <a:lstStyle>
            <a:lvl1pPr algn="r">
              <a:defRPr sz="1300" b="0" i="0">
                <a:solidFill>
                  <a:schemeClr val="tx1">
                    <a:tint val="75000"/>
                  </a:schemeClr>
                </a:solidFill>
                <a:latin typeface="Arial" panose="020B0604020202020204" pitchFamily="34" charset="0"/>
                <a:ea typeface="Arial" panose="020B0604020202020204" pitchFamily="34" charset="0"/>
                <a:cs typeface="Arial" panose="020B0604020202020204" pitchFamily="34" charset="0"/>
              </a:defRPr>
            </a:lvl1pPr>
          </a:lstStyle>
          <a:p>
            <a:fld id="{F0C22504-BBC8-2042-BA97-C1929195E00D}" type="slidenum">
              <a:rPr lang="en-US" smtClean="0"/>
              <a:pPr/>
              <a:t>‹#›</a:t>
            </a:fld>
            <a:endParaRPr lang="en-US" dirty="0"/>
          </a:p>
        </p:txBody>
      </p:sp>
    </p:spTree>
    <p:extLst>
      <p:ext uri="{BB962C8B-B14F-4D97-AF65-F5344CB8AC3E}">
        <p14:creationId xmlns:p14="http://schemas.microsoft.com/office/powerpoint/2010/main" val="698742443"/>
      </p:ext>
    </p:extLst>
  </p:cSld>
  <p:clrMap bg1="lt1" tx1="dk1" bg2="lt2" tx2="dk2" accent1="accent1" accent2="accent2" accent3="accent3" accent4="accent4" accent5="accent5" accent6="accent6" hlink="hlink" folHlink="folHlink"/>
  <p:sldLayoutIdLst>
    <p:sldLayoutId id="2147483665" r:id="rId1"/>
    <p:sldLayoutId id="2147483671" r:id="rId2"/>
  </p:sldLayoutIdLst>
  <p:hf hdr="0" ftr="0"/>
  <p:txStyles>
    <p:titleStyle>
      <a:lvl1pPr algn="l" defTabSz="685800" rtl="0" eaLnBrk="1" latinLnBrk="0" hangingPunct="1">
        <a:lnSpc>
          <a:spcPct val="90000"/>
        </a:lnSpc>
        <a:spcBef>
          <a:spcPct val="0"/>
        </a:spcBef>
        <a:buNone/>
        <a:defRPr sz="2500" kern="1200">
          <a:solidFill>
            <a:srgbClr val="5E5E6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F8981C"/>
        </a:buClr>
        <a:buFont typeface="Arial" charset="0"/>
        <a:buChar char="•"/>
        <a:defRPr sz="2100" b="0" i="0" kern="1200">
          <a:solidFill>
            <a:schemeClr val="tx1"/>
          </a:solidFill>
          <a:latin typeface="Helvetica Neue Light" charset="0"/>
          <a:ea typeface="Helvetica Neue Light" charset="0"/>
          <a:cs typeface="Helvetica Neue Light" charset="0"/>
        </a:defRPr>
      </a:lvl1pPr>
      <a:lvl2pPr marL="365760" indent="-182563" algn="l" defTabSz="685800" rtl="0" eaLnBrk="1" latinLnBrk="0" hangingPunct="1">
        <a:lnSpc>
          <a:spcPct val="90000"/>
        </a:lnSpc>
        <a:spcBef>
          <a:spcPts val="375"/>
        </a:spcBef>
        <a:buFont typeface="LucidaGrande" charset="0"/>
        <a:buChar char="–"/>
        <a:tabLst/>
        <a:defRPr sz="1800" b="0" i="0" kern="1200">
          <a:solidFill>
            <a:schemeClr val="tx1"/>
          </a:solidFill>
          <a:latin typeface="Helvetica Neue Light" charset="0"/>
          <a:ea typeface="Helvetica Neue Light" charset="0"/>
          <a:cs typeface="Helvetica Neue Light" charset="0"/>
        </a:defRPr>
      </a:lvl2pPr>
      <a:lvl3pPr marL="484632" indent="-119063" algn="l" defTabSz="685800" rtl="0" eaLnBrk="1" latinLnBrk="0" hangingPunct="1">
        <a:lnSpc>
          <a:spcPct val="90000"/>
        </a:lnSpc>
        <a:spcBef>
          <a:spcPts val="375"/>
        </a:spcBef>
        <a:buSzPct val="75000"/>
        <a:buFont typeface="Arial" panose="020B0604020202020204" pitchFamily="34" charset="0"/>
        <a:buChar char="•"/>
        <a:tabLst/>
        <a:defRPr sz="1500" b="0" i="0" kern="1200">
          <a:solidFill>
            <a:schemeClr val="tx1"/>
          </a:solidFill>
          <a:latin typeface="Helvetica Neue Light" charset="0"/>
          <a:ea typeface="Helvetica Neue Light" charset="0"/>
          <a:cs typeface="Helvetica Neue Light"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eue Light" charset="0"/>
          <a:ea typeface="Helvetica Neue Light" charset="0"/>
          <a:cs typeface="Helvetica Neue Light"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eue Light" charset="0"/>
          <a:ea typeface="Helvetica Neue Light" charset="0"/>
          <a:cs typeface="Helvetica Neue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2FD7EE-03A6-9344-860E-8AC8650FFD9C}"/>
              </a:ext>
            </a:extLst>
          </p:cNvPr>
          <p:cNvPicPr>
            <a:picLocks noChangeAspect="1"/>
          </p:cNvPicPr>
          <p:nvPr userDrawn="1"/>
        </p:nvPicPr>
        <p:blipFill>
          <a:blip r:embed="rId3"/>
          <a:stretch>
            <a:fillRect/>
          </a:stretch>
        </p:blipFill>
        <p:spPr>
          <a:xfrm>
            <a:off x="4762" y="0"/>
            <a:ext cx="9134475" cy="5143500"/>
          </a:xfrm>
          <a:prstGeom prst="rect">
            <a:avLst/>
          </a:prstGeom>
        </p:spPr>
      </p:pic>
      <p:sp>
        <p:nvSpPr>
          <p:cNvPr id="2" name="Title Placeholder 1"/>
          <p:cNvSpPr>
            <a:spLocks noGrp="1"/>
          </p:cNvSpPr>
          <p:nvPr>
            <p:ph type="title"/>
          </p:nvPr>
        </p:nvSpPr>
        <p:spPr>
          <a:xfrm>
            <a:off x="411172" y="110376"/>
            <a:ext cx="8303243" cy="405570"/>
          </a:xfrm>
          <a:prstGeom prst="rect">
            <a:avLst/>
          </a:prstGeom>
        </p:spPr>
        <p:txBody>
          <a:bodyPr vert="horz" lIns="0" tIns="0" rIns="0" bIns="0" rtlCol="0" anchor="ctr">
            <a:normAutofit/>
          </a:bodyPr>
          <a:lstStyle/>
          <a:p>
            <a:r>
              <a:rPr lang="en-US" dirty="0"/>
              <a:t>Click to edit Master title style</a:t>
            </a:r>
          </a:p>
        </p:txBody>
      </p:sp>
      <p:sp>
        <p:nvSpPr>
          <p:cNvPr id="6" name="Slide Number Placeholder 5"/>
          <p:cNvSpPr>
            <a:spLocks noGrp="1"/>
          </p:cNvSpPr>
          <p:nvPr>
            <p:ph type="sldNum" sz="quarter" idx="4"/>
          </p:nvPr>
        </p:nvSpPr>
        <p:spPr>
          <a:xfrm>
            <a:off x="8442236" y="4860211"/>
            <a:ext cx="469650" cy="273844"/>
          </a:xfrm>
          <a:prstGeom prst="rect">
            <a:avLst/>
          </a:prstGeom>
        </p:spPr>
        <p:txBody>
          <a:bodyPr vert="horz" lIns="0" tIns="0" rIns="0" bIns="0" rtlCol="0" anchor="ctr"/>
          <a:lstStyle>
            <a:lvl1pPr algn="r">
              <a:defRPr sz="13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0C22504-BBC8-2042-BA97-C1929195E00D}" type="slidenum">
              <a:rPr lang="en-US" smtClean="0"/>
              <a:pPr/>
              <a:t>‹#›</a:t>
            </a:fld>
            <a:endParaRPr lang="en-US" dirty="0"/>
          </a:p>
        </p:txBody>
      </p:sp>
    </p:spTree>
    <p:extLst>
      <p:ext uri="{BB962C8B-B14F-4D97-AF65-F5344CB8AC3E}">
        <p14:creationId xmlns:p14="http://schemas.microsoft.com/office/powerpoint/2010/main" val="1638161663"/>
      </p:ext>
    </p:extLst>
  </p:cSld>
  <p:clrMap bg1="lt1" tx1="dk1" bg2="lt2" tx2="dk2" accent1="accent1" accent2="accent2" accent3="accent3" accent4="accent4" accent5="accent5" accent6="accent6" hlink="hlink" folHlink="folHlink"/>
  <p:sldLayoutIdLst>
    <p:sldLayoutId id="2147483661" r:id="rId1"/>
  </p:sldLayoutIdLst>
  <p:hf hdr="0" ftr="0"/>
  <p:txStyles>
    <p:titleStyle>
      <a:lvl1pPr algn="l" defTabSz="685800" rtl="0" eaLnBrk="1" latinLnBrk="0" hangingPunct="1">
        <a:lnSpc>
          <a:spcPct val="90000"/>
        </a:lnSpc>
        <a:spcBef>
          <a:spcPct val="0"/>
        </a:spcBef>
        <a:buNone/>
        <a:defRPr sz="2500" b="1" kern="1200">
          <a:solidFill>
            <a:schemeClr val="bg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rgbClr val="F8981C"/>
        </a:buClr>
        <a:buFont typeface="Arial" charset="0"/>
        <a:buChar char="•"/>
        <a:defRPr sz="2100" b="0" i="0" kern="1200">
          <a:solidFill>
            <a:schemeClr val="tx1"/>
          </a:solidFill>
          <a:latin typeface="Helvetica Neue Light" charset="0"/>
          <a:ea typeface="Helvetica Neue Light" charset="0"/>
          <a:cs typeface="Helvetica Neue Light" charset="0"/>
        </a:defRPr>
      </a:lvl1pPr>
      <a:lvl2pPr marL="365760" indent="-182563" algn="l" defTabSz="685800" rtl="0" eaLnBrk="1" latinLnBrk="0" hangingPunct="1">
        <a:lnSpc>
          <a:spcPct val="90000"/>
        </a:lnSpc>
        <a:spcBef>
          <a:spcPts val="375"/>
        </a:spcBef>
        <a:buFont typeface="LucidaGrande" charset="0"/>
        <a:buChar char="–"/>
        <a:tabLst/>
        <a:defRPr sz="1800" b="0" i="0" kern="1200">
          <a:solidFill>
            <a:schemeClr val="tx1"/>
          </a:solidFill>
          <a:latin typeface="Helvetica Neue Light" charset="0"/>
          <a:ea typeface="Helvetica Neue Light" charset="0"/>
          <a:cs typeface="Helvetica Neue Light" charset="0"/>
        </a:defRPr>
      </a:lvl2pPr>
      <a:lvl3pPr marL="484632" indent="-119063" algn="l" defTabSz="685800" rtl="0" eaLnBrk="1" latinLnBrk="0" hangingPunct="1">
        <a:lnSpc>
          <a:spcPct val="90000"/>
        </a:lnSpc>
        <a:spcBef>
          <a:spcPts val="375"/>
        </a:spcBef>
        <a:buSzPct val="75000"/>
        <a:buFont typeface="Arial" panose="020B0604020202020204" pitchFamily="34" charset="0"/>
        <a:buChar char="•"/>
        <a:tabLst/>
        <a:defRPr sz="1500" b="0" i="0" kern="1200">
          <a:solidFill>
            <a:schemeClr val="tx1"/>
          </a:solidFill>
          <a:latin typeface="Helvetica Neue Light" charset="0"/>
          <a:ea typeface="Helvetica Neue Light" charset="0"/>
          <a:cs typeface="Helvetica Neue Light"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eue Light" charset="0"/>
          <a:ea typeface="Helvetica Neue Light" charset="0"/>
          <a:cs typeface="Helvetica Neue Light"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Neue Light" charset="0"/>
          <a:ea typeface="Helvetica Neue Light" charset="0"/>
          <a:cs typeface="Helvetica Neue Light"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26D839-E136-2541-AADA-7C78F398342E}"/>
              </a:ext>
            </a:extLst>
          </p:cNvPr>
          <p:cNvSpPr>
            <a:spLocks noGrp="1"/>
          </p:cNvSpPr>
          <p:nvPr>
            <p:ph type="body" sz="quarter" idx="11"/>
          </p:nvPr>
        </p:nvSpPr>
        <p:spPr/>
        <p:txBody>
          <a:bodyPr/>
          <a:lstStyle/>
          <a:p>
            <a:r>
              <a:rPr lang="en-US" dirty="0"/>
              <a:t>Life Cycle of a Claim</a:t>
            </a:r>
          </a:p>
        </p:txBody>
      </p:sp>
    </p:spTree>
    <p:extLst>
      <p:ext uri="{BB962C8B-B14F-4D97-AF65-F5344CB8AC3E}">
        <p14:creationId xmlns:p14="http://schemas.microsoft.com/office/powerpoint/2010/main" val="3102720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7E2F58C-D61B-C842-A4E1-20870A7B6937}"/>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F7A9B8-2F0E-364D-AD34-28CEDBDE56AC}"/>
              </a:ext>
            </a:extLst>
          </p:cNvPr>
          <p:cNvSpPr>
            <a:spLocks noGrp="1"/>
          </p:cNvSpPr>
          <p:nvPr>
            <p:ph type="title"/>
          </p:nvPr>
        </p:nvSpPr>
        <p:spPr/>
        <p:txBody>
          <a:bodyPr/>
          <a:lstStyle/>
          <a:p>
            <a:r>
              <a:rPr lang="en-US" dirty="0"/>
              <a:t>Front-End: Patient Access</a:t>
            </a:r>
          </a:p>
        </p:txBody>
      </p:sp>
      <p:sp>
        <p:nvSpPr>
          <p:cNvPr id="3" name="Text Placeholder 2">
            <a:extLst>
              <a:ext uri="{FF2B5EF4-FFF2-40B4-BE49-F238E27FC236}">
                <a16:creationId xmlns:a16="http://schemas.microsoft.com/office/drawing/2014/main" id="{8D9C4E17-24F2-2B4D-BCB2-66E3274E54F1}"/>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b="1"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dirty="0"/>
              <a:t>Payment Posting</a:t>
            </a:r>
          </a:p>
        </p:txBody>
      </p:sp>
      <p:sp>
        <p:nvSpPr>
          <p:cNvPr id="4" name="Slide Number Placeholder 3">
            <a:extLst>
              <a:ext uri="{FF2B5EF4-FFF2-40B4-BE49-F238E27FC236}">
                <a16:creationId xmlns:a16="http://schemas.microsoft.com/office/drawing/2014/main" id="{4FC01E87-C9AE-4E40-809B-8F2454185C53}"/>
              </a:ext>
            </a:extLst>
          </p:cNvPr>
          <p:cNvSpPr>
            <a:spLocks noGrp="1"/>
          </p:cNvSpPr>
          <p:nvPr>
            <p:ph type="sldNum" sz="quarter" idx="14"/>
          </p:nvPr>
        </p:nvSpPr>
        <p:spPr/>
        <p:txBody>
          <a:bodyPr/>
          <a:lstStyle/>
          <a:p>
            <a:fld id="{F0C22504-BBC8-2042-BA97-C1929195E00D}" type="slidenum">
              <a:rPr lang="en-US" smtClean="0"/>
              <a:pPr/>
              <a:t>10</a:t>
            </a:fld>
            <a:endParaRPr lang="en-US" dirty="0"/>
          </a:p>
        </p:txBody>
      </p:sp>
      <p:sp>
        <p:nvSpPr>
          <p:cNvPr id="5" name="Text Placeholder 2">
            <a:extLst>
              <a:ext uri="{FF2B5EF4-FFF2-40B4-BE49-F238E27FC236}">
                <a16:creationId xmlns:a16="http://schemas.microsoft.com/office/drawing/2014/main" id="{C9194757-F2AB-534D-B969-0EB7E7C3A2D0}"/>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925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buClr>
                <a:schemeClr val="bg2"/>
              </a:buClr>
            </a:pPr>
            <a:r>
              <a:rPr lang="en-US" dirty="0"/>
              <a:t>Services are scheduled.</a:t>
            </a:r>
          </a:p>
          <a:p>
            <a:pPr lvl="1">
              <a:buClr>
                <a:schemeClr val="bg2"/>
              </a:buClr>
            </a:pPr>
            <a:r>
              <a:rPr lang="en-US" dirty="0"/>
              <a:t>Patients are pre-registered or registered for services.</a:t>
            </a:r>
          </a:p>
          <a:p>
            <a:pPr lvl="1">
              <a:buClr>
                <a:schemeClr val="bg2"/>
              </a:buClr>
            </a:pPr>
            <a:r>
              <a:rPr lang="en-US" dirty="0"/>
              <a:t>Critical Data Elements are collected and confirmed.</a:t>
            </a:r>
          </a:p>
          <a:p>
            <a:pPr lvl="1">
              <a:buClr>
                <a:schemeClr val="bg2"/>
              </a:buClr>
            </a:pPr>
            <a:r>
              <a:rPr lang="en-US" dirty="0"/>
              <a:t>Insurance coverage verified.</a:t>
            </a:r>
          </a:p>
          <a:p>
            <a:pPr lvl="1">
              <a:buClr>
                <a:schemeClr val="bg2"/>
              </a:buClr>
            </a:pPr>
            <a:r>
              <a:rPr lang="en-US" dirty="0"/>
              <a:t>Incorrect/incomplete information can lead to:</a:t>
            </a:r>
          </a:p>
          <a:p>
            <a:pPr lvl="2"/>
            <a:r>
              <a:rPr lang="en-US" dirty="0"/>
              <a:t>Inappropriate care and poor patient experience </a:t>
            </a:r>
          </a:p>
          <a:p>
            <a:pPr lvl="2"/>
            <a:r>
              <a:rPr lang="en-US" dirty="0"/>
              <a:t>Incorrect financial info leading to delay in payment and lack of insurance verification</a:t>
            </a:r>
          </a:p>
          <a:p>
            <a:pPr lvl="2"/>
            <a:r>
              <a:rPr lang="en-US" dirty="0"/>
              <a:t>Not being able to reach the patient after discharge, inability to collect patient liability </a:t>
            </a:r>
          </a:p>
        </p:txBody>
      </p:sp>
      <p:cxnSp>
        <p:nvCxnSpPr>
          <p:cNvPr id="7" name="Elbow Connector 6">
            <a:extLst>
              <a:ext uri="{FF2B5EF4-FFF2-40B4-BE49-F238E27FC236}">
                <a16:creationId xmlns:a16="http://schemas.microsoft.com/office/drawing/2014/main" id="{F2ABB355-5BB0-FE4B-B359-EA4EA99FAC28}"/>
              </a:ext>
            </a:extLst>
          </p:cNvPr>
          <p:cNvCxnSpPr>
            <a:cxnSpLocks/>
          </p:cNvCxnSpPr>
          <p:nvPr/>
        </p:nvCxnSpPr>
        <p:spPr>
          <a:xfrm>
            <a:off x="2328596" y="1198375"/>
            <a:ext cx="3217569" cy="1497614"/>
          </a:xfrm>
          <a:prstGeom prst="bentConnector3">
            <a:avLst>
              <a:gd name="adj1" fmla="val 87245"/>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F796186-F6D8-8543-989E-A7AA4C05962F}"/>
              </a:ext>
            </a:extLst>
          </p:cNvPr>
          <p:cNvGrpSpPr/>
          <p:nvPr/>
        </p:nvGrpSpPr>
        <p:grpSpPr>
          <a:xfrm>
            <a:off x="3245224" y="2401185"/>
            <a:ext cx="1667546" cy="2241019"/>
            <a:chOff x="3245224" y="2537875"/>
            <a:chExt cx="1565835" cy="2104329"/>
          </a:xfrm>
        </p:grpSpPr>
        <p:pic>
          <p:nvPicPr>
            <p:cNvPr id="11" name="Picture 11">
              <a:extLst>
                <a:ext uri="{FF2B5EF4-FFF2-40B4-BE49-F238E27FC236}">
                  <a16:creationId xmlns:a16="http://schemas.microsoft.com/office/drawing/2014/main" id="{232519CC-0E04-124C-A3A1-3CF7ED89972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0910" r="12280"/>
            <a:stretch/>
          </p:blipFill>
          <p:spPr bwMode="auto">
            <a:xfrm>
              <a:off x="3245224" y="2537875"/>
              <a:ext cx="1565835" cy="21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9C686ED-3451-BF41-AFD4-D14DAA2DA62A}"/>
                </a:ext>
              </a:extLst>
            </p:cNvPr>
            <p:cNvSpPr txBox="1"/>
            <p:nvPr/>
          </p:nvSpPr>
          <p:spPr>
            <a:xfrm>
              <a:off x="3544047" y="2946400"/>
              <a:ext cx="980141" cy="1257167"/>
            </a:xfrm>
            <a:prstGeom prst="rect">
              <a:avLst/>
            </a:prstGeom>
            <a:noFill/>
          </p:spPr>
          <p:txBody>
            <a:bodyPr wrap="square" lIns="0" tIns="0" rIns="0" bIns="0" rtlCol="0">
              <a:spAutoFit/>
            </a:bodyPr>
            <a:lstStyle/>
            <a:p>
              <a:pPr algn="ctr"/>
              <a:r>
                <a:rPr lang="en-US" sz="600" b="1" dirty="0"/>
                <a:t>Required Elements for Commercial Claims</a:t>
              </a:r>
            </a:p>
            <a:p>
              <a:pPr marL="58738" indent="-58738">
                <a:spcBef>
                  <a:spcPts val="300"/>
                </a:spcBef>
                <a:buFont typeface="Wingdings" pitchFamily="2" charset="2"/>
                <a:buChar char="ü"/>
              </a:pPr>
              <a:r>
                <a:rPr lang="en-US" sz="600" dirty="0"/>
                <a:t>Patient name</a:t>
              </a:r>
            </a:p>
            <a:p>
              <a:pPr marL="58738" indent="-58738">
                <a:spcBef>
                  <a:spcPts val="300"/>
                </a:spcBef>
                <a:buFont typeface="Wingdings" pitchFamily="2" charset="2"/>
                <a:buChar char="ü"/>
              </a:pPr>
              <a:r>
                <a:rPr lang="en-US" sz="600" dirty="0"/>
                <a:t>Date of birth</a:t>
              </a:r>
            </a:p>
            <a:p>
              <a:pPr marL="58738" indent="-58738">
                <a:spcBef>
                  <a:spcPts val="300"/>
                </a:spcBef>
                <a:buFont typeface="Wingdings" pitchFamily="2" charset="2"/>
                <a:buChar char="ü"/>
              </a:pPr>
              <a:r>
                <a:rPr lang="en-US" sz="600" dirty="0"/>
                <a:t>Social Security Number (SSN)</a:t>
              </a:r>
            </a:p>
            <a:p>
              <a:pPr marL="58738" indent="-58738">
                <a:spcBef>
                  <a:spcPts val="300"/>
                </a:spcBef>
                <a:buFont typeface="Wingdings" pitchFamily="2" charset="2"/>
                <a:buChar char="ü"/>
              </a:pPr>
              <a:r>
                <a:rPr lang="en-US" sz="600" dirty="0"/>
                <a:t>Policyholder name and relationship to the patient</a:t>
              </a:r>
            </a:p>
            <a:p>
              <a:pPr marL="58738" indent="-58738">
                <a:spcBef>
                  <a:spcPts val="300"/>
                </a:spcBef>
                <a:buFont typeface="Wingdings" pitchFamily="2" charset="2"/>
                <a:buChar char="ü"/>
              </a:pPr>
              <a:r>
                <a:rPr lang="en-US" sz="600" dirty="0"/>
                <a:t>Policy group number (if applicable)</a:t>
              </a:r>
            </a:p>
            <a:p>
              <a:pPr marL="58738" indent="-58738">
                <a:spcBef>
                  <a:spcPts val="300"/>
                </a:spcBef>
                <a:buFont typeface="Wingdings" pitchFamily="2" charset="2"/>
                <a:buChar char="ü"/>
              </a:pPr>
              <a:r>
                <a:rPr lang="en-US" sz="600" dirty="0"/>
                <a:t>Pre-authorization number (if applicable)</a:t>
              </a:r>
            </a:p>
          </p:txBody>
        </p:sp>
      </p:grpSp>
      <p:cxnSp>
        <p:nvCxnSpPr>
          <p:cNvPr id="19" name="Straight Connector 18">
            <a:extLst>
              <a:ext uri="{FF2B5EF4-FFF2-40B4-BE49-F238E27FC236}">
                <a16:creationId xmlns:a16="http://schemas.microsoft.com/office/drawing/2014/main" id="{B76D93D8-1DA2-DD4E-ABC6-A13FADEB5DE7}"/>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994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0502-27AC-6E4A-9548-7BA10B15A1D7}"/>
              </a:ext>
            </a:extLst>
          </p:cNvPr>
          <p:cNvSpPr>
            <a:spLocks noGrp="1"/>
          </p:cNvSpPr>
          <p:nvPr>
            <p:ph type="title"/>
          </p:nvPr>
        </p:nvSpPr>
        <p:spPr/>
        <p:txBody>
          <a:bodyPr/>
          <a:lstStyle/>
          <a:p>
            <a:r>
              <a:rPr lang="en-US" dirty="0"/>
              <a:t>Front-End: Patient Access</a:t>
            </a:r>
          </a:p>
        </p:txBody>
      </p:sp>
      <p:sp>
        <p:nvSpPr>
          <p:cNvPr id="3" name="Text Placeholder 2">
            <a:extLst>
              <a:ext uri="{FF2B5EF4-FFF2-40B4-BE49-F238E27FC236}">
                <a16:creationId xmlns:a16="http://schemas.microsoft.com/office/drawing/2014/main" id="{4B33AE1D-303A-3A48-8F87-800B927DD66E}"/>
              </a:ext>
            </a:extLst>
          </p:cNvPr>
          <p:cNvSpPr>
            <a:spLocks noGrp="1"/>
          </p:cNvSpPr>
          <p:nvPr>
            <p:ph type="body" sz="quarter" idx="13"/>
          </p:nvPr>
        </p:nvSpPr>
        <p:spPr>
          <a:xfrm>
            <a:off x="411163" y="730526"/>
            <a:ext cx="8303252" cy="1474792"/>
          </a:xfrm>
        </p:spPr>
        <p:txBody>
          <a:bodyPr>
            <a:normAutofit fontScale="85000" lnSpcReduction="10000"/>
          </a:bodyPr>
          <a:lstStyle/>
          <a:p>
            <a:r>
              <a:rPr lang="en-US" sz="2200" dirty="0"/>
              <a:t>Schedulers and registrars begin the patient experience and the claim’s life cycle</a:t>
            </a:r>
          </a:p>
          <a:p>
            <a:pPr lvl="1"/>
            <a:r>
              <a:rPr lang="en-US" dirty="0"/>
              <a:t>This is the first and most important step in successfully converting a patient’s account into cash.</a:t>
            </a:r>
          </a:p>
          <a:p>
            <a:pPr lvl="1"/>
            <a:r>
              <a:rPr lang="en-US" dirty="0"/>
              <a:t>Understanding the issues behind individual patient’s insurance benefits and the insurance cards that are carried by the patient is crucial to a successful verification process.</a:t>
            </a:r>
          </a:p>
        </p:txBody>
      </p:sp>
      <p:sp>
        <p:nvSpPr>
          <p:cNvPr id="4" name="Slide Number Placeholder 3">
            <a:extLst>
              <a:ext uri="{FF2B5EF4-FFF2-40B4-BE49-F238E27FC236}">
                <a16:creationId xmlns:a16="http://schemas.microsoft.com/office/drawing/2014/main" id="{2DA48564-6D6F-0E45-8E63-4467483A067F}"/>
              </a:ext>
            </a:extLst>
          </p:cNvPr>
          <p:cNvSpPr>
            <a:spLocks noGrp="1"/>
          </p:cNvSpPr>
          <p:nvPr>
            <p:ph type="sldNum" sz="quarter" idx="14"/>
          </p:nvPr>
        </p:nvSpPr>
        <p:spPr/>
        <p:txBody>
          <a:bodyPr/>
          <a:lstStyle/>
          <a:p>
            <a:fld id="{F0C22504-BBC8-2042-BA97-C1929195E00D}" type="slidenum">
              <a:rPr lang="en-US" smtClean="0"/>
              <a:pPr/>
              <a:t>11</a:t>
            </a:fld>
            <a:endParaRPr lang="en-US" dirty="0"/>
          </a:p>
        </p:txBody>
      </p:sp>
      <p:sp>
        <p:nvSpPr>
          <p:cNvPr id="6" name="Text Placeholder 2">
            <a:extLst>
              <a:ext uri="{FF2B5EF4-FFF2-40B4-BE49-F238E27FC236}">
                <a16:creationId xmlns:a16="http://schemas.microsoft.com/office/drawing/2014/main" id="{4C2EE3D9-CC05-F640-91EC-C2ED9A34B455}"/>
              </a:ext>
            </a:extLst>
          </p:cNvPr>
          <p:cNvSpPr txBox="1">
            <a:spLocks/>
          </p:cNvSpPr>
          <p:nvPr/>
        </p:nvSpPr>
        <p:spPr>
          <a:xfrm>
            <a:off x="1777966" y="2266772"/>
            <a:ext cx="5569646" cy="2299553"/>
          </a:xfrm>
          <a:prstGeom prst="roundRect">
            <a:avLst>
              <a:gd name="adj" fmla="val 5118"/>
            </a:avLst>
          </a:prstGeom>
          <a:ln>
            <a:solidFill>
              <a:schemeClr val="bg1">
                <a:lumMod val="75000"/>
              </a:schemeClr>
            </a:solidFill>
          </a:ln>
        </p:spPr>
        <p:txBody>
          <a:bodyPr lIns="91440" tIns="91440" rIns="91440" bIns="9144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1" indent="0" algn="ctr">
              <a:spcBef>
                <a:spcPts val="600"/>
              </a:spcBef>
              <a:spcAft>
                <a:spcPts val="1200"/>
              </a:spcAft>
              <a:buNone/>
            </a:pPr>
            <a:r>
              <a:rPr lang="en-US" sz="1600" b="1" dirty="0">
                <a:solidFill>
                  <a:schemeClr val="accent1"/>
                </a:solidFill>
              </a:rPr>
              <a:t>Ex: Cost to Correct Error in Terms of Employee Wages</a:t>
            </a:r>
          </a:p>
          <a:p>
            <a:pPr marL="0" lvl="1" indent="0" algn="ctr">
              <a:spcBef>
                <a:spcPts val="600"/>
              </a:spcBef>
              <a:spcAft>
                <a:spcPts val="1200"/>
              </a:spcAft>
              <a:buNone/>
            </a:pPr>
            <a:r>
              <a:rPr lang="en-US" sz="1400" dirty="0"/>
              <a:t>$10/hour </a:t>
            </a:r>
            <a:r>
              <a:rPr lang="en-US" sz="1400" b="1" dirty="0">
                <a:solidFill>
                  <a:schemeClr val="bg2"/>
                </a:solidFill>
              </a:rPr>
              <a:t>x</a:t>
            </a:r>
            <a:r>
              <a:rPr lang="en-US" sz="1400" dirty="0"/>
              <a:t> 6 hours of work per claim to recoup funds </a:t>
            </a:r>
            <a:br>
              <a:rPr lang="en-US" sz="1400" dirty="0"/>
            </a:br>
            <a:r>
              <a:rPr lang="en-US" sz="1400" b="1" dirty="0">
                <a:solidFill>
                  <a:schemeClr val="bg2"/>
                </a:solidFill>
              </a:rPr>
              <a:t>x</a:t>
            </a:r>
            <a:r>
              <a:rPr lang="en-US" sz="1400" dirty="0"/>
              <a:t> 100 claims per month </a:t>
            </a:r>
            <a:r>
              <a:rPr lang="en-US" sz="1400" b="1" dirty="0">
                <a:solidFill>
                  <a:schemeClr val="bg2"/>
                </a:solidFill>
              </a:rPr>
              <a:t>=</a:t>
            </a:r>
            <a:r>
              <a:rPr lang="en-US" sz="1400" dirty="0"/>
              <a:t> $6,000</a:t>
            </a:r>
          </a:p>
          <a:p>
            <a:pPr marL="0" lvl="1" indent="0" algn="ctr">
              <a:spcBef>
                <a:spcPts val="600"/>
              </a:spcBef>
              <a:spcAft>
                <a:spcPts val="1200"/>
              </a:spcAft>
              <a:buNone/>
            </a:pPr>
            <a:r>
              <a:rPr lang="en-US" sz="1400" dirty="0"/>
              <a:t>$6,000 </a:t>
            </a:r>
            <a:r>
              <a:rPr lang="en-US" sz="1400" b="1" dirty="0">
                <a:solidFill>
                  <a:schemeClr val="bg2"/>
                </a:solidFill>
              </a:rPr>
              <a:t>x</a:t>
            </a:r>
            <a:r>
              <a:rPr lang="en-US" sz="1400" dirty="0"/>
              <a:t> 12 months </a:t>
            </a:r>
            <a:br>
              <a:rPr lang="en-US" sz="1400" dirty="0"/>
            </a:br>
            <a:r>
              <a:rPr lang="en-US" sz="1400" b="1" dirty="0">
                <a:solidFill>
                  <a:schemeClr val="bg2"/>
                </a:solidFill>
              </a:rPr>
              <a:t>=</a:t>
            </a:r>
            <a:r>
              <a:rPr lang="en-US" sz="1400" dirty="0"/>
              <a:t> $72,000 per year, per back-end employee</a:t>
            </a:r>
          </a:p>
          <a:p>
            <a:pPr marL="0" lvl="1" indent="0" algn="ctr">
              <a:spcBef>
                <a:spcPts val="600"/>
              </a:spcBef>
              <a:spcAft>
                <a:spcPts val="1200"/>
              </a:spcAft>
              <a:buNone/>
            </a:pPr>
            <a:r>
              <a:rPr lang="en-US" sz="1400" dirty="0"/>
              <a:t>$72,000 </a:t>
            </a:r>
            <a:r>
              <a:rPr lang="en-US" sz="1400" b="1" dirty="0">
                <a:solidFill>
                  <a:schemeClr val="bg2"/>
                </a:solidFill>
              </a:rPr>
              <a:t>x</a:t>
            </a:r>
            <a:r>
              <a:rPr lang="en-US" sz="1400" dirty="0"/>
              <a:t> 5 back-end team members </a:t>
            </a:r>
            <a:br>
              <a:rPr lang="en-US" sz="1400" dirty="0"/>
            </a:br>
            <a:r>
              <a:rPr lang="en-US" sz="1400" b="1" dirty="0">
                <a:solidFill>
                  <a:schemeClr val="bg2"/>
                </a:solidFill>
              </a:rPr>
              <a:t>=</a:t>
            </a:r>
            <a:r>
              <a:rPr lang="en-US" sz="1400" dirty="0"/>
              <a:t> $360,000 per year</a:t>
            </a:r>
          </a:p>
        </p:txBody>
      </p:sp>
    </p:spTree>
    <p:extLst>
      <p:ext uri="{BB962C8B-B14F-4D97-AF65-F5344CB8AC3E}">
        <p14:creationId xmlns:p14="http://schemas.microsoft.com/office/powerpoint/2010/main" val="160230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4805-1041-644C-9620-740CE8DDBEA4}"/>
              </a:ext>
            </a:extLst>
          </p:cNvPr>
          <p:cNvSpPr>
            <a:spLocks noGrp="1"/>
          </p:cNvSpPr>
          <p:nvPr>
            <p:ph type="title"/>
          </p:nvPr>
        </p:nvSpPr>
        <p:spPr/>
        <p:txBody>
          <a:bodyPr/>
          <a:lstStyle/>
          <a:p>
            <a:r>
              <a:rPr lang="en-US" dirty="0"/>
              <a:t>Front-End: Utilization Management</a:t>
            </a:r>
          </a:p>
        </p:txBody>
      </p:sp>
      <p:sp>
        <p:nvSpPr>
          <p:cNvPr id="4" name="Slide Number Placeholder 3">
            <a:extLst>
              <a:ext uri="{FF2B5EF4-FFF2-40B4-BE49-F238E27FC236}">
                <a16:creationId xmlns:a16="http://schemas.microsoft.com/office/drawing/2014/main" id="{8C5EA3DF-3364-DC4D-9AF9-805985AAF312}"/>
              </a:ext>
            </a:extLst>
          </p:cNvPr>
          <p:cNvSpPr>
            <a:spLocks noGrp="1"/>
          </p:cNvSpPr>
          <p:nvPr>
            <p:ph type="sldNum" sz="quarter" idx="14"/>
          </p:nvPr>
        </p:nvSpPr>
        <p:spPr/>
        <p:txBody>
          <a:bodyPr/>
          <a:lstStyle/>
          <a:p>
            <a:fld id="{F0C22504-BBC8-2042-BA97-C1929195E00D}" type="slidenum">
              <a:rPr lang="en-US" smtClean="0"/>
              <a:pPr/>
              <a:t>12</a:t>
            </a:fld>
            <a:endParaRPr lang="en-US" dirty="0"/>
          </a:p>
        </p:txBody>
      </p:sp>
      <p:sp>
        <p:nvSpPr>
          <p:cNvPr id="5" name="Text Placeholder 2">
            <a:extLst>
              <a:ext uri="{FF2B5EF4-FFF2-40B4-BE49-F238E27FC236}">
                <a16:creationId xmlns:a16="http://schemas.microsoft.com/office/drawing/2014/main" id="{94E82B63-3AD3-F840-BF71-B05D8AA65C4B}"/>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550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Also known as Case Management or Utilization Review.</a:t>
            </a:r>
          </a:p>
          <a:p>
            <a:pPr lvl="1">
              <a:lnSpc>
                <a:spcPct val="120000"/>
              </a:lnSpc>
              <a:buClr>
                <a:schemeClr val="bg2"/>
              </a:buClr>
            </a:pPr>
            <a:r>
              <a:rPr lang="en-US" dirty="0"/>
              <a:t>These teams have one foot in revenue cycle administration and one in clinical quality – they work to help ensure patients meet the qualifications for certain services, and help review clinical appeals.</a:t>
            </a:r>
          </a:p>
          <a:p>
            <a:pPr lvl="1">
              <a:lnSpc>
                <a:spcPct val="120000"/>
              </a:lnSpc>
              <a:buClr>
                <a:schemeClr val="bg2"/>
              </a:buClr>
            </a:pPr>
            <a:r>
              <a:rPr lang="en-US" dirty="0"/>
              <a:t>Primary insurance is notified of patient admission.</a:t>
            </a:r>
          </a:p>
          <a:p>
            <a:pPr lvl="1">
              <a:lnSpc>
                <a:spcPct val="120000"/>
              </a:lnSpc>
              <a:buClr>
                <a:schemeClr val="bg2"/>
              </a:buClr>
            </a:pPr>
            <a:r>
              <a:rPr lang="en-US" dirty="0"/>
              <a:t>Could happen during pre-services or when patient arrives.</a:t>
            </a:r>
          </a:p>
          <a:p>
            <a:pPr lvl="2">
              <a:lnSpc>
                <a:spcPct val="120000"/>
              </a:lnSpc>
            </a:pPr>
            <a:r>
              <a:rPr lang="en-US" dirty="0"/>
              <a:t>Insurance is contacted when services are scheduled to obtain pre-authorization or pre-certification</a:t>
            </a:r>
          </a:p>
          <a:p>
            <a:pPr lvl="2">
              <a:lnSpc>
                <a:spcPct val="120000"/>
              </a:lnSpc>
            </a:pPr>
            <a:r>
              <a:rPr lang="en-US" dirty="0"/>
              <a:t>If not obtained prior to admission, necessary authorization for services is requested of insurance</a:t>
            </a:r>
          </a:p>
          <a:p>
            <a:pPr lvl="1">
              <a:lnSpc>
                <a:spcPct val="120000"/>
              </a:lnSpc>
              <a:buClr>
                <a:schemeClr val="bg2"/>
              </a:buClr>
            </a:pPr>
            <a:r>
              <a:rPr lang="en-US" dirty="0"/>
              <a:t>Medical necessity of services and length of stay is evaluated throughout patient’s stay to ensure that authorization accurately includes entirety of patient’s care.</a:t>
            </a:r>
          </a:p>
        </p:txBody>
      </p:sp>
      <p:cxnSp>
        <p:nvCxnSpPr>
          <p:cNvPr id="14" name="Straight Connector 13">
            <a:extLst>
              <a:ext uri="{FF2B5EF4-FFF2-40B4-BE49-F238E27FC236}">
                <a16:creationId xmlns:a16="http://schemas.microsoft.com/office/drawing/2014/main" id="{92A9E3FD-5388-354B-B49E-BF409723C51D}"/>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641DA19B-BD7B-C742-841B-4392F21BD69D}"/>
              </a:ext>
            </a:extLst>
          </p:cNvPr>
          <p:cNvSpPr>
            <a:spLocks noGrp="1"/>
          </p:cNvSpPr>
          <p:nvPr>
            <p:ph type="body" sz="quarter" idx="13"/>
          </p:nvPr>
        </p:nvSpPr>
        <p:spPr>
          <a:xfrm>
            <a:off x="411163" y="73687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b="1"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dirty="0"/>
              <a:t>Payment Posting</a:t>
            </a:r>
          </a:p>
        </p:txBody>
      </p:sp>
      <p:cxnSp>
        <p:nvCxnSpPr>
          <p:cNvPr id="16" name="Straight Connector 15">
            <a:extLst>
              <a:ext uri="{FF2B5EF4-FFF2-40B4-BE49-F238E27FC236}">
                <a16:creationId xmlns:a16="http://schemas.microsoft.com/office/drawing/2014/main" id="{0FA67713-6E83-404A-A33C-E8B0B7F67EE0}"/>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Freeform 10">
            <a:extLst>
              <a:ext uri="{FF2B5EF4-FFF2-40B4-BE49-F238E27FC236}">
                <a16:creationId xmlns:a16="http://schemas.microsoft.com/office/drawing/2014/main" id="{F900A211-4FA2-1E44-B631-FCA4578F694C}"/>
              </a:ext>
            </a:extLst>
          </p:cNvPr>
          <p:cNvSpPr/>
          <p:nvPr/>
        </p:nvSpPr>
        <p:spPr>
          <a:xfrm>
            <a:off x="4813825" y="1549190"/>
            <a:ext cx="763259" cy="1125997"/>
          </a:xfrm>
          <a:custGeom>
            <a:avLst/>
            <a:gdLst>
              <a:gd name="connsiteX0" fmla="*/ 0 w 763259"/>
              <a:gd name="connsiteY0" fmla="*/ 0 h 1125997"/>
              <a:gd name="connsiteX1" fmla="*/ 385408 w 763259"/>
              <a:gd name="connsiteY1" fmla="*/ 0 h 1125997"/>
              <a:gd name="connsiteX2" fmla="*/ 385408 w 763259"/>
              <a:gd name="connsiteY2" fmla="*/ 1125997 h 1125997"/>
              <a:gd name="connsiteX3" fmla="*/ 763259 w 763259"/>
              <a:gd name="connsiteY3" fmla="*/ 1125997 h 1125997"/>
            </a:gdLst>
            <a:ahLst/>
            <a:cxnLst>
              <a:cxn ang="0">
                <a:pos x="connsiteX0" y="connsiteY0"/>
              </a:cxn>
              <a:cxn ang="0">
                <a:pos x="connsiteX1" y="connsiteY1"/>
              </a:cxn>
              <a:cxn ang="0">
                <a:pos x="connsiteX2" y="connsiteY2"/>
              </a:cxn>
              <a:cxn ang="0">
                <a:pos x="connsiteX3" y="connsiteY3"/>
              </a:cxn>
            </a:cxnLst>
            <a:rect l="l" t="t" r="r" b="b"/>
            <a:pathLst>
              <a:path w="763259" h="1125997">
                <a:moveTo>
                  <a:pt x="0" y="0"/>
                </a:moveTo>
                <a:lnTo>
                  <a:pt x="385408" y="0"/>
                </a:lnTo>
                <a:lnTo>
                  <a:pt x="385408" y="1125997"/>
                </a:lnTo>
                <a:lnTo>
                  <a:pt x="763259" y="1125997"/>
                </a:lnTo>
              </a:path>
            </a:pathLst>
          </a:cu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2917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D6CC-E61C-314D-9511-4493FE51863F}"/>
              </a:ext>
            </a:extLst>
          </p:cNvPr>
          <p:cNvSpPr>
            <a:spLocks noGrp="1"/>
          </p:cNvSpPr>
          <p:nvPr>
            <p:ph type="title"/>
          </p:nvPr>
        </p:nvSpPr>
        <p:spPr/>
        <p:txBody>
          <a:bodyPr/>
          <a:lstStyle/>
          <a:p>
            <a:r>
              <a:rPr lang="en-US" dirty="0"/>
              <a:t>Front-End Denials</a:t>
            </a:r>
          </a:p>
        </p:txBody>
      </p:sp>
      <p:sp>
        <p:nvSpPr>
          <p:cNvPr id="3" name="Text Placeholder 2">
            <a:extLst>
              <a:ext uri="{FF2B5EF4-FFF2-40B4-BE49-F238E27FC236}">
                <a16:creationId xmlns:a16="http://schemas.microsoft.com/office/drawing/2014/main" id="{30E8FA74-5BEC-3E4A-AC7A-6733788DFB51}"/>
              </a:ext>
            </a:extLst>
          </p:cNvPr>
          <p:cNvSpPr>
            <a:spLocks noGrp="1"/>
          </p:cNvSpPr>
          <p:nvPr>
            <p:ph type="body" sz="quarter" idx="13"/>
          </p:nvPr>
        </p:nvSpPr>
        <p:spPr>
          <a:xfrm>
            <a:off x="411163" y="1262259"/>
            <a:ext cx="4104042" cy="3075473"/>
          </a:xfrm>
        </p:spPr>
        <p:txBody>
          <a:bodyPr anchor="ctr" anchorCtr="0">
            <a:normAutofit/>
          </a:bodyPr>
          <a:lstStyle/>
          <a:p>
            <a:pPr marL="202565" lvl="2" indent="0">
              <a:buNone/>
            </a:pPr>
            <a:r>
              <a:rPr lang="en-US" dirty="0"/>
              <a:t>The accuracy, completeness, and timeliness of front-end processes can improve an organization’s ability to submit clean claims.</a:t>
            </a:r>
          </a:p>
          <a:p>
            <a:pPr marL="202565" lvl="2" indent="0">
              <a:buNone/>
            </a:pPr>
            <a:endParaRPr lang="en-US" dirty="0"/>
          </a:p>
          <a:p>
            <a:pPr marL="202565" lvl="2" indent="0">
              <a:buNone/>
            </a:pPr>
            <a:r>
              <a:rPr lang="en-US" dirty="0"/>
              <a:t>HBI Revenue Cycle Academy data indicates  that the top-reported root cause for denials is No Authorization/Incorrect Authorization.</a:t>
            </a:r>
          </a:p>
          <a:p>
            <a:pPr marL="202565" lvl="2" indent="0">
              <a:buNone/>
            </a:pPr>
            <a:endParaRPr lang="en-US" dirty="0"/>
          </a:p>
          <a:p>
            <a:pPr marL="202565" lvl="2" indent="0">
              <a:buNone/>
            </a:pPr>
            <a:r>
              <a:rPr lang="en-US" dirty="0"/>
              <a:t>If an organization averages $3.5B in Net Patient Revenue per year, authorization-related denials represent approximately $9M in lost revenue.</a:t>
            </a:r>
          </a:p>
          <a:p>
            <a:pPr lvl="1"/>
            <a:endParaRPr lang="en-US" dirty="0"/>
          </a:p>
        </p:txBody>
      </p:sp>
      <p:sp>
        <p:nvSpPr>
          <p:cNvPr id="4" name="Slide Number Placeholder 3">
            <a:extLst>
              <a:ext uri="{FF2B5EF4-FFF2-40B4-BE49-F238E27FC236}">
                <a16:creationId xmlns:a16="http://schemas.microsoft.com/office/drawing/2014/main" id="{229AD863-AD93-A743-9A80-BA1AECF1ED6D}"/>
              </a:ext>
            </a:extLst>
          </p:cNvPr>
          <p:cNvSpPr>
            <a:spLocks noGrp="1"/>
          </p:cNvSpPr>
          <p:nvPr>
            <p:ph type="sldNum" sz="quarter" idx="14"/>
          </p:nvPr>
        </p:nvSpPr>
        <p:spPr/>
        <p:txBody>
          <a:bodyPr/>
          <a:lstStyle/>
          <a:p>
            <a:fld id="{F0C22504-BBC8-2042-BA97-C1929195E00D}" type="slidenum">
              <a:rPr lang="en-US" smtClean="0"/>
              <a:pPr/>
              <a:t>13</a:t>
            </a:fld>
            <a:endParaRPr lang="en-US" dirty="0"/>
          </a:p>
        </p:txBody>
      </p:sp>
      <p:sp>
        <p:nvSpPr>
          <p:cNvPr id="5" name="Text Placeholder 2">
            <a:extLst>
              <a:ext uri="{FF2B5EF4-FFF2-40B4-BE49-F238E27FC236}">
                <a16:creationId xmlns:a16="http://schemas.microsoft.com/office/drawing/2014/main" id="{A9C291CB-9B70-6E42-85EA-7F8951A499F2}"/>
              </a:ext>
            </a:extLst>
          </p:cNvPr>
          <p:cNvSpPr txBox="1">
            <a:spLocks/>
          </p:cNvSpPr>
          <p:nvPr/>
        </p:nvSpPr>
        <p:spPr>
          <a:xfrm>
            <a:off x="5302745" y="1298968"/>
            <a:ext cx="3139491" cy="2953647"/>
          </a:xfrm>
          <a:prstGeom prst="roundRect">
            <a:avLst>
              <a:gd name="adj" fmla="val 2854"/>
            </a:avLst>
          </a:prstGeom>
          <a:ln>
            <a:solidFill>
              <a:schemeClr val="bg1">
                <a:lumMod val="75000"/>
              </a:schemeClr>
            </a:solidFill>
          </a:ln>
        </p:spPr>
        <p:txBody>
          <a:bodyPr vert="horz" lIns="91440" tIns="91440" rIns="91440" bIns="91440"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4763" lvl="1" indent="0">
              <a:buNone/>
              <a:defRPr/>
            </a:pPr>
            <a:r>
              <a:rPr lang="en-US" sz="1300" b="1" dirty="0">
                <a:solidFill>
                  <a:schemeClr val="accent1"/>
                </a:solidFill>
                <a:latin typeface="Arial" panose="020B0604020202020204" pitchFamily="34" charset="0"/>
                <a:cs typeface="Arial" panose="020B0604020202020204" pitchFamily="34" charset="0"/>
              </a:rPr>
              <a:t>It is important for patient access staff to:</a:t>
            </a:r>
          </a:p>
          <a:p>
            <a:pPr marL="77788" lvl="2" indent="-77788">
              <a:spcBef>
                <a:spcPts val="900"/>
              </a:spcBef>
              <a:buClr>
                <a:schemeClr val="bg2"/>
              </a:buCl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Record complete and accurate patient information</a:t>
            </a:r>
          </a:p>
          <a:p>
            <a:pPr marL="77788" lvl="2" indent="-77788">
              <a:spcBef>
                <a:spcPts val="900"/>
              </a:spcBef>
              <a:buClr>
                <a:schemeClr val="bg2"/>
              </a:buClr>
            </a:pPr>
            <a:r>
              <a:rPr lang="en-US" sz="1100" dirty="0">
                <a:latin typeface="Arial" panose="020B0604020202020204" pitchFamily="34" charset="0"/>
                <a:ea typeface="ＭＳ Ｐゴシック" panose="020B0600070205080204" pitchFamily="34" charset="-128"/>
                <a:cs typeface="Arial" panose="020B0604020202020204" pitchFamily="34" charset="0"/>
              </a:rPr>
              <a:t>Verify insurance eligibility and benefits in advance of service</a:t>
            </a:r>
          </a:p>
          <a:p>
            <a:pPr marL="77788" lvl="2" indent="-77788">
              <a:spcBef>
                <a:spcPts val="900"/>
              </a:spcBef>
              <a:buClr>
                <a:schemeClr val="bg2"/>
              </a:buClr>
            </a:pPr>
            <a:r>
              <a:rPr lang="en-US" sz="1100" dirty="0">
                <a:latin typeface="Arial" panose="020B0604020202020204" pitchFamily="34" charset="0"/>
                <a:ea typeface="ＭＳ Ｐゴシック" panose="020B0600070205080204" pitchFamily="34" charset="-128"/>
                <a:cs typeface="Arial" panose="020B0604020202020204" pitchFamily="34" charset="0"/>
              </a:rPr>
              <a:t>Obtain prior authorizations and pre-certifications required by payers in a timely manner</a:t>
            </a:r>
          </a:p>
          <a:p>
            <a:pPr marL="77788" lvl="2" indent="-77788">
              <a:spcBef>
                <a:spcPts val="900"/>
              </a:spcBef>
              <a:buClr>
                <a:schemeClr val="bg2"/>
              </a:buClr>
            </a:pPr>
            <a:r>
              <a:rPr lang="en-US" sz="1100" dirty="0">
                <a:latin typeface="Arial" panose="020B0604020202020204" pitchFamily="34" charset="0"/>
                <a:ea typeface="ＭＳ Ｐゴシック" panose="020B0600070205080204" pitchFamily="34" charset="-128"/>
                <a:cs typeface="Arial" panose="020B0604020202020204" pitchFamily="34" charset="0"/>
              </a:rPr>
              <a:t>Ensure medical necessity of pre-</a:t>
            </a:r>
            <a:r>
              <a:rPr lang="en-US" sz="1100" dirty="0" err="1">
                <a:latin typeface="Arial" panose="020B0604020202020204" pitchFamily="34" charset="0"/>
                <a:ea typeface="ＭＳ Ｐゴシック" panose="020B0600070205080204" pitchFamily="34" charset="-128"/>
                <a:cs typeface="Arial" panose="020B0604020202020204" pitchFamily="34" charset="0"/>
              </a:rPr>
              <a:t>auth</a:t>
            </a:r>
            <a:r>
              <a:rPr lang="en-US" sz="1100" dirty="0">
                <a:latin typeface="Arial" panose="020B0604020202020204" pitchFamily="34" charset="0"/>
                <a:ea typeface="ＭＳ Ｐゴシック" panose="020B0600070205080204" pitchFamily="34" charset="-128"/>
                <a:cs typeface="Arial" panose="020B0604020202020204" pitchFamily="34" charset="0"/>
              </a:rPr>
              <a:t> is supported by proper documentation</a:t>
            </a:r>
          </a:p>
          <a:p>
            <a:pPr marL="77788" lvl="2" indent="-77788">
              <a:spcBef>
                <a:spcPts val="900"/>
              </a:spcBef>
              <a:buClr>
                <a:schemeClr val="bg2"/>
              </a:buClr>
            </a:pPr>
            <a:r>
              <a:rPr lang="en-US" sz="1100" dirty="0">
                <a:latin typeface="Arial" panose="020B0604020202020204" pitchFamily="34" charset="0"/>
                <a:ea typeface="ＭＳ Ｐゴシック" panose="020B0600070205080204" pitchFamily="34" charset="-128"/>
                <a:cs typeface="Arial" panose="020B0604020202020204" pitchFamily="34" charset="0"/>
              </a:rPr>
              <a:t>Collaborate with business office staff to identify and proactively address common errors leading to denials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385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9E9F-3F2D-7948-83F2-BFE6B6957F26}"/>
              </a:ext>
            </a:extLst>
          </p:cNvPr>
          <p:cNvSpPr>
            <a:spLocks noGrp="1"/>
          </p:cNvSpPr>
          <p:nvPr>
            <p:ph type="title"/>
          </p:nvPr>
        </p:nvSpPr>
        <p:spPr/>
        <p:txBody>
          <a:bodyPr/>
          <a:lstStyle/>
          <a:p>
            <a:r>
              <a:rPr lang="en-US" dirty="0"/>
              <a:t>Topic 3: Mid-Cycle Functions</a:t>
            </a:r>
          </a:p>
        </p:txBody>
      </p:sp>
      <p:sp>
        <p:nvSpPr>
          <p:cNvPr id="4" name="Slide Number Placeholder 3">
            <a:extLst>
              <a:ext uri="{FF2B5EF4-FFF2-40B4-BE49-F238E27FC236}">
                <a16:creationId xmlns:a16="http://schemas.microsoft.com/office/drawing/2014/main" id="{B7B70729-7FFE-C840-A4CC-2116907BF3CD}"/>
              </a:ext>
            </a:extLst>
          </p:cNvPr>
          <p:cNvSpPr>
            <a:spLocks noGrp="1"/>
          </p:cNvSpPr>
          <p:nvPr>
            <p:ph type="sldNum" sz="quarter" idx="14"/>
          </p:nvPr>
        </p:nvSpPr>
        <p:spPr/>
        <p:txBody>
          <a:bodyPr/>
          <a:lstStyle/>
          <a:p>
            <a:fld id="{F0C22504-BBC8-2042-BA97-C1929195E00D}" type="slidenum">
              <a:rPr lang="en-US" smtClean="0"/>
              <a:pPr/>
              <a:t>14</a:t>
            </a:fld>
            <a:endParaRPr lang="en-US" dirty="0"/>
          </a:p>
        </p:txBody>
      </p:sp>
      <p:sp>
        <p:nvSpPr>
          <p:cNvPr id="5" name="Triangle 4">
            <a:extLst>
              <a:ext uri="{FF2B5EF4-FFF2-40B4-BE49-F238E27FC236}">
                <a16:creationId xmlns:a16="http://schemas.microsoft.com/office/drawing/2014/main" id="{C6B6EACE-EF25-154B-96C9-113DBEAC2092}"/>
              </a:ext>
            </a:extLst>
          </p:cNvPr>
          <p:cNvSpPr/>
          <p:nvPr/>
        </p:nvSpPr>
        <p:spPr>
          <a:xfrm rot="10800000">
            <a:off x="609599" y="794871"/>
            <a:ext cx="4219388" cy="992026"/>
          </a:xfrm>
          <a:prstGeom prst="triangle">
            <a:avLst/>
          </a:prstGeom>
          <a:gradFill flip="none" rotWithShape="1">
            <a:gsLst>
              <a:gs pos="0">
                <a:schemeClr val="bg1">
                  <a:lumMod val="95000"/>
                  <a:alpha val="49000"/>
                </a:schemeClr>
              </a:gs>
              <a:gs pos="100000">
                <a:schemeClr val="bg1">
                  <a:lumMod val="75000"/>
                  <a:alpha val="4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93FCBBC8-0FEB-884C-8985-9E8029EF18A6}"/>
              </a:ext>
            </a:extLst>
          </p:cNvPr>
          <p:cNvSpPr txBox="1">
            <a:spLocks/>
          </p:cNvSpPr>
          <p:nvPr/>
        </p:nvSpPr>
        <p:spPr>
          <a:xfrm>
            <a:off x="4990353" y="906297"/>
            <a:ext cx="3520141" cy="913003"/>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Patient Access </a:t>
            </a:r>
            <a:r>
              <a:rPr lang="en-US" sz="1200" i="1" dirty="0">
                <a:solidFill>
                  <a:schemeClr val="bg1">
                    <a:lumMod val="75000"/>
                  </a:schemeClr>
                </a:solidFill>
              </a:rPr>
              <a:t>(Scheduling, Pre/Registration, Insurance Verification)</a:t>
            </a:r>
          </a:p>
          <a:p>
            <a:pPr marL="119063" lvl="1" indent="-119063">
              <a:spcBef>
                <a:spcPts val="600"/>
              </a:spcBef>
              <a:buClr>
                <a:schemeClr val="bg2">
                  <a:lumMod val="40000"/>
                  <a:lumOff val="60000"/>
                </a:schemeClr>
              </a:buClr>
            </a:pPr>
            <a:r>
              <a:rPr lang="en-US" sz="1200" dirty="0">
                <a:solidFill>
                  <a:schemeClr val="bg1">
                    <a:lumMod val="75000"/>
                  </a:schemeClr>
                </a:solidFill>
              </a:rPr>
              <a:t>Authorization</a:t>
            </a:r>
          </a:p>
          <a:p>
            <a:pPr marL="119063" lvl="1" indent="-119063">
              <a:spcBef>
                <a:spcPts val="600"/>
              </a:spcBef>
              <a:buClr>
                <a:schemeClr val="bg2">
                  <a:lumMod val="40000"/>
                  <a:lumOff val="60000"/>
                </a:schemeClr>
              </a:buClr>
            </a:pPr>
            <a:r>
              <a:rPr lang="en-US" sz="1200" dirty="0">
                <a:solidFill>
                  <a:schemeClr val="bg1">
                    <a:lumMod val="75000"/>
                  </a:schemeClr>
                </a:solidFill>
              </a:rPr>
              <a:t>Utilization Management/Case Management</a:t>
            </a:r>
          </a:p>
        </p:txBody>
      </p:sp>
      <p:sp>
        <p:nvSpPr>
          <p:cNvPr id="7" name="Text Placeholder 2">
            <a:extLst>
              <a:ext uri="{FF2B5EF4-FFF2-40B4-BE49-F238E27FC236}">
                <a16:creationId xmlns:a16="http://schemas.microsoft.com/office/drawing/2014/main" id="{7AB1BEE0-4896-7C4E-8CBC-4243E28FBAB2}"/>
              </a:ext>
            </a:extLst>
          </p:cNvPr>
          <p:cNvSpPr txBox="1">
            <a:spLocks/>
          </p:cNvSpPr>
          <p:nvPr/>
        </p:nvSpPr>
        <p:spPr>
          <a:xfrm>
            <a:off x="4990353" y="2317405"/>
            <a:ext cx="3520141" cy="913003"/>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buClr>
            </a:pPr>
            <a:r>
              <a:rPr lang="en-US" sz="1200" dirty="0"/>
              <a:t>Clinical Documentation &amp; Coding</a:t>
            </a:r>
          </a:p>
          <a:p>
            <a:pPr marL="119063" lvl="1" indent="-119063">
              <a:spcBef>
                <a:spcPts val="600"/>
              </a:spcBef>
              <a:buClr>
                <a:schemeClr val="bg2"/>
              </a:buClr>
            </a:pPr>
            <a:r>
              <a:rPr lang="en-US" sz="1200" dirty="0"/>
              <a:t>Charge Capture</a:t>
            </a:r>
          </a:p>
          <a:p>
            <a:pPr marL="119063" lvl="1" indent="-119063">
              <a:spcBef>
                <a:spcPts val="600"/>
              </a:spcBef>
              <a:buClr>
                <a:schemeClr val="bg2"/>
              </a:buClr>
            </a:pPr>
            <a:r>
              <a:rPr lang="en-US" sz="1200" dirty="0"/>
              <a:t>Charge Description Master Maintenance</a:t>
            </a:r>
          </a:p>
        </p:txBody>
      </p:sp>
      <p:sp>
        <p:nvSpPr>
          <p:cNvPr id="8" name="Text Placeholder 2">
            <a:extLst>
              <a:ext uri="{FF2B5EF4-FFF2-40B4-BE49-F238E27FC236}">
                <a16:creationId xmlns:a16="http://schemas.microsoft.com/office/drawing/2014/main" id="{E9BCC848-3FED-934B-A548-6F47BAF8B390}"/>
              </a:ext>
            </a:extLst>
          </p:cNvPr>
          <p:cNvSpPr txBox="1">
            <a:spLocks/>
          </p:cNvSpPr>
          <p:nvPr/>
        </p:nvSpPr>
        <p:spPr>
          <a:xfrm>
            <a:off x="4990353" y="3741362"/>
            <a:ext cx="1727200" cy="807716"/>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Claim Generation</a:t>
            </a:r>
          </a:p>
          <a:p>
            <a:pPr marL="119063" lvl="1" indent="-119063">
              <a:spcBef>
                <a:spcPts val="600"/>
              </a:spcBef>
              <a:buClr>
                <a:schemeClr val="bg2">
                  <a:lumMod val="40000"/>
                  <a:lumOff val="60000"/>
                </a:schemeClr>
              </a:buClr>
            </a:pPr>
            <a:r>
              <a:rPr lang="en-US" sz="1200" dirty="0">
                <a:solidFill>
                  <a:schemeClr val="bg1">
                    <a:lumMod val="75000"/>
                  </a:schemeClr>
                </a:solidFill>
              </a:rPr>
              <a:t>Claim Submission</a:t>
            </a:r>
          </a:p>
          <a:p>
            <a:pPr marL="119063" lvl="1" indent="-119063">
              <a:spcBef>
                <a:spcPts val="600"/>
              </a:spcBef>
              <a:buClr>
                <a:schemeClr val="bg2">
                  <a:lumMod val="40000"/>
                  <a:lumOff val="60000"/>
                </a:schemeClr>
              </a:buClr>
            </a:pPr>
            <a:r>
              <a:rPr lang="en-US" sz="1200" dirty="0">
                <a:solidFill>
                  <a:schemeClr val="bg1">
                    <a:lumMod val="75000"/>
                  </a:schemeClr>
                </a:solidFill>
              </a:rPr>
              <a:t>Contract Management</a:t>
            </a:r>
          </a:p>
        </p:txBody>
      </p:sp>
      <p:cxnSp>
        <p:nvCxnSpPr>
          <p:cNvPr id="9" name="Straight Connector 8">
            <a:extLst>
              <a:ext uri="{FF2B5EF4-FFF2-40B4-BE49-F238E27FC236}">
                <a16:creationId xmlns:a16="http://schemas.microsoft.com/office/drawing/2014/main" id="{27FC11D0-F9B8-3C46-8AF8-90057EF79656}"/>
              </a:ext>
            </a:extLst>
          </p:cNvPr>
          <p:cNvCxnSpPr/>
          <p:nvPr/>
        </p:nvCxnSpPr>
        <p:spPr>
          <a:xfrm flipH="1">
            <a:off x="609600" y="794871"/>
            <a:ext cx="7900894" cy="0"/>
          </a:xfrm>
          <a:prstGeom prst="line">
            <a:avLst/>
          </a:prstGeom>
          <a:ln w="12700">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108B697-33A0-CE44-A4BC-F00F76FB9FE6}"/>
              </a:ext>
            </a:extLst>
          </p:cNvPr>
          <p:cNvSpPr txBox="1"/>
          <p:nvPr/>
        </p:nvSpPr>
        <p:spPr>
          <a:xfrm>
            <a:off x="1093693" y="824755"/>
            <a:ext cx="3257177" cy="784830"/>
          </a:xfrm>
          <a:prstGeom prst="rect">
            <a:avLst/>
          </a:prstGeom>
          <a:noFill/>
        </p:spPr>
        <p:txBody>
          <a:bodyPr wrap="square" rtlCol="0">
            <a:spAutoFit/>
          </a:bodyPr>
          <a:lstStyle/>
          <a:p>
            <a:pPr algn="ctr"/>
            <a:r>
              <a:rPr lang="en-US" sz="1800" b="1" dirty="0">
                <a:solidFill>
                  <a:schemeClr val="accent1">
                    <a:lumMod val="40000"/>
                    <a:lumOff val="60000"/>
                  </a:schemeClr>
                </a:solidFill>
              </a:rPr>
              <a:t>Front-End</a:t>
            </a:r>
          </a:p>
          <a:p>
            <a:pPr algn="ctr"/>
            <a:r>
              <a:rPr lang="en-US" b="1" dirty="0">
                <a:solidFill>
                  <a:schemeClr val="bg1">
                    <a:lumMod val="85000"/>
                  </a:schemeClr>
                </a:solidFill>
              </a:rPr>
              <a:t>Front Office </a:t>
            </a:r>
            <a:br>
              <a:rPr lang="en-US" b="1" dirty="0">
                <a:solidFill>
                  <a:schemeClr val="bg1">
                    <a:lumMod val="85000"/>
                  </a:schemeClr>
                </a:solidFill>
              </a:rPr>
            </a:br>
            <a:r>
              <a:rPr lang="en-US" b="1" dirty="0">
                <a:solidFill>
                  <a:schemeClr val="bg1">
                    <a:lumMod val="85000"/>
                  </a:schemeClr>
                </a:solidFill>
              </a:rPr>
              <a:t>Tasks</a:t>
            </a:r>
          </a:p>
        </p:txBody>
      </p:sp>
      <p:sp>
        <p:nvSpPr>
          <p:cNvPr id="11" name="Triangle 10">
            <a:extLst>
              <a:ext uri="{FF2B5EF4-FFF2-40B4-BE49-F238E27FC236}">
                <a16:creationId xmlns:a16="http://schemas.microsoft.com/office/drawing/2014/main" id="{A7022A8F-4142-FA42-BC62-04F8BA3D524E}"/>
              </a:ext>
            </a:extLst>
          </p:cNvPr>
          <p:cNvSpPr/>
          <p:nvPr/>
        </p:nvSpPr>
        <p:spPr>
          <a:xfrm rot="10800000">
            <a:off x="609599" y="2202519"/>
            <a:ext cx="4219388" cy="992026"/>
          </a:xfrm>
          <a:prstGeom prst="triangle">
            <a:avLst/>
          </a:prstGeom>
          <a:gradFill flip="none" rotWithShape="1">
            <a:gsLst>
              <a:gs pos="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C7B1EA3-B9B2-4041-89CD-B0D8106F9CD1}"/>
              </a:ext>
            </a:extLst>
          </p:cNvPr>
          <p:cNvCxnSpPr/>
          <p:nvPr/>
        </p:nvCxnSpPr>
        <p:spPr>
          <a:xfrm flipH="1">
            <a:off x="609600" y="2202519"/>
            <a:ext cx="790089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C8B76ED-1663-2544-B69F-71059177710A}"/>
              </a:ext>
            </a:extLst>
          </p:cNvPr>
          <p:cNvSpPr txBox="1"/>
          <p:nvPr/>
        </p:nvSpPr>
        <p:spPr>
          <a:xfrm>
            <a:off x="1093693" y="2232403"/>
            <a:ext cx="3257177" cy="784830"/>
          </a:xfrm>
          <a:prstGeom prst="rect">
            <a:avLst/>
          </a:prstGeom>
          <a:noFill/>
        </p:spPr>
        <p:txBody>
          <a:bodyPr wrap="square" rtlCol="0">
            <a:spAutoFit/>
          </a:bodyPr>
          <a:lstStyle/>
          <a:p>
            <a:pPr algn="ctr"/>
            <a:r>
              <a:rPr lang="en-US" sz="1800" b="1" dirty="0">
                <a:solidFill>
                  <a:schemeClr val="accent1"/>
                </a:solidFill>
              </a:rPr>
              <a:t>Mid-Cycle</a:t>
            </a:r>
          </a:p>
          <a:p>
            <a:pPr algn="ctr"/>
            <a:r>
              <a:rPr lang="en-US" b="1" dirty="0">
                <a:solidFill>
                  <a:schemeClr val="bg1">
                    <a:lumMod val="50000"/>
                  </a:schemeClr>
                </a:solidFill>
              </a:rPr>
              <a:t>Revenue-Producing </a:t>
            </a:r>
            <a:br>
              <a:rPr lang="en-US" b="1" dirty="0">
                <a:solidFill>
                  <a:schemeClr val="bg1">
                    <a:lumMod val="50000"/>
                  </a:schemeClr>
                </a:solidFill>
              </a:rPr>
            </a:br>
            <a:r>
              <a:rPr lang="en-US" b="1" dirty="0">
                <a:solidFill>
                  <a:schemeClr val="bg1">
                    <a:lumMod val="50000"/>
                  </a:schemeClr>
                </a:solidFill>
              </a:rPr>
              <a:t>Tasks</a:t>
            </a:r>
          </a:p>
        </p:txBody>
      </p:sp>
      <p:sp>
        <p:nvSpPr>
          <p:cNvPr id="14" name="Triangle 13">
            <a:extLst>
              <a:ext uri="{FF2B5EF4-FFF2-40B4-BE49-F238E27FC236}">
                <a16:creationId xmlns:a16="http://schemas.microsoft.com/office/drawing/2014/main" id="{143BD215-940F-A745-A2E4-C59E6EAB6865}"/>
              </a:ext>
            </a:extLst>
          </p:cNvPr>
          <p:cNvSpPr/>
          <p:nvPr/>
        </p:nvSpPr>
        <p:spPr>
          <a:xfrm rot="10800000">
            <a:off x="609599" y="3628698"/>
            <a:ext cx="4219388" cy="992026"/>
          </a:xfrm>
          <a:prstGeom prst="triangle">
            <a:avLst/>
          </a:prstGeom>
          <a:gradFill flip="none" rotWithShape="1">
            <a:gsLst>
              <a:gs pos="0">
                <a:schemeClr val="bg1">
                  <a:lumMod val="95000"/>
                  <a:alpha val="49000"/>
                </a:schemeClr>
              </a:gs>
              <a:gs pos="100000">
                <a:schemeClr val="bg1">
                  <a:lumMod val="75000"/>
                  <a:alpha val="4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C4C53DD-ACDA-2A4B-9FD5-E6059EE5827F}"/>
              </a:ext>
            </a:extLst>
          </p:cNvPr>
          <p:cNvCxnSpPr/>
          <p:nvPr/>
        </p:nvCxnSpPr>
        <p:spPr>
          <a:xfrm flipH="1">
            <a:off x="609600" y="3628698"/>
            <a:ext cx="7900894" cy="0"/>
          </a:xfrm>
          <a:prstGeom prst="line">
            <a:avLst/>
          </a:prstGeom>
          <a:ln w="12700">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7A17ABB-0CD3-5C40-BC1C-B0EF942E9EF5}"/>
              </a:ext>
            </a:extLst>
          </p:cNvPr>
          <p:cNvSpPr txBox="1"/>
          <p:nvPr/>
        </p:nvSpPr>
        <p:spPr>
          <a:xfrm>
            <a:off x="1093693" y="3658582"/>
            <a:ext cx="3257177" cy="784830"/>
          </a:xfrm>
          <a:prstGeom prst="rect">
            <a:avLst/>
          </a:prstGeom>
          <a:noFill/>
        </p:spPr>
        <p:txBody>
          <a:bodyPr wrap="square" rtlCol="0">
            <a:spAutoFit/>
          </a:bodyPr>
          <a:lstStyle/>
          <a:p>
            <a:pPr algn="ctr"/>
            <a:r>
              <a:rPr lang="en-US" sz="1800" b="1" dirty="0">
                <a:solidFill>
                  <a:schemeClr val="accent1">
                    <a:lumMod val="40000"/>
                    <a:lumOff val="60000"/>
                  </a:schemeClr>
                </a:solidFill>
              </a:rPr>
              <a:t>Back-End</a:t>
            </a:r>
          </a:p>
          <a:p>
            <a:pPr algn="ctr"/>
            <a:r>
              <a:rPr lang="en-US" b="1" dirty="0">
                <a:solidFill>
                  <a:schemeClr val="bg1">
                    <a:lumMod val="85000"/>
                  </a:schemeClr>
                </a:solidFill>
              </a:rPr>
              <a:t>Back Office </a:t>
            </a:r>
            <a:br>
              <a:rPr lang="en-US" b="1" dirty="0">
                <a:solidFill>
                  <a:schemeClr val="bg1">
                    <a:lumMod val="85000"/>
                  </a:schemeClr>
                </a:solidFill>
              </a:rPr>
            </a:br>
            <a:r>
              <a:rPr lang="en-US" b="1" dirty="0">
                <a:solidFill>
                  <a:schemeClr val="bg1">
                    <a:lumMod val="85000"/>
                  </a:schemeClr>
                </a:solidFill>
              </a:rPr>
              <a:t>Tasks</a:t>
            </a:r>
          </a:p>
        </p:txBody>
      </p:sp>
      <p:sp>
        <p:nvSpPr>
          <p:cNvPr id="17" name="Text Placeholder 2">
            <a:extLst>
              <a:ext uri="{FF2B5EF4-FFF2-40B4-BE49-F238E27FC236}">
                <a16:creationId xmlns:a16="http://schemas.microsoft.com/office/drawing/2014/main" id="{FE7B925A-F806-894C-972A-2568FD64EC0F}"/>
              </a:ext>
            </a:extLst>
          </p:cNvPr>
          <p:cNvSpPr txBox="1">
            <a:spLocks/>
          </p:cNvSpPr>
          <p:nvPr/>
        </p:nvSpPr>
        <p:spPr>
          <a:xfrm>
            <a:off x="6949861" y="3741362"/>
            <a:ext cx="1560633" cy="807716"/>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Follow-Up</a:t>
            </a:r>
          </a:p>
          <a:p>
            <a:pPr marL="119063" lvl="1" indent="-119063">
              <a:spcBef>
                <a:spcPts val="600"/>
              </a:spcBef>
              <a:buClr>
                <a:schemeClr val="bg2">
                  <a:lumMod val="40000"/>
                  <a:lumOff val="60000"/>
                </a:schemeClr>
              </a:buClr>
            </a:pPr>
            <a:r>
              <a:rPr lang="en-US" sz="1200" dirty="0">
                <a:solidFill>
                  <a:schemeClr val="bg1">
                    <a:lumMod val="75000"/>
                  </a:schemeClr>
                </a:solidFill>
              </a:rPr>
              <a:t>Payment Posting</a:t>
            </a:r>
          </a:p>
        </p:txBody>
      </p:sp>
    </p:spTree>
    <p:extLst>
      <p:ext uri="{BB962C8B-B14F-4D97-AF65-F5344CB8AC3E}">
        <p14:creationId xmlns:p14="http://schemas.microsoft.com/office/powerpoint/2010/main" val="1146224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7BD8-FFAE-1247-BDA5-1A9E79AFA176}"/>
              </a:ext>
            </a:extLst>
          </p:cNvPr>
          <p:cNvSpPr>
            <a:spLocks noGrp="1"/>
          </p:cNvSpPr>
          <p:nvPr>
            <p:ph type="title"/>
          </p:nvPr>
        </p:nvSpPr>
        <p:spPr/>
        <p:txBody>
          <a:bodyPr/>
          <a:lstStyle/>
          <a:p>
            <a:r>
              <a:rPr lang="en-US" dirty="0"/>
              <a:t>Mid-Cycle: Clinical Documentation &amp; Coding</a:t>
            </a:r>
          </a:p>
        </p:txBody>
      </p:sp>
      <p:sp>
        <p:nvSpPr>
          <p:cNvPr id="4" name="Slide Number Placeholder 3">
            <a:extLst>
              <a:ext uri="{FF2B5EF4-FFF2-40B4-BE49-F238E27FC236}">
                <a16:creationId xmlns:a16="http://schemas.microsoft.com/office/drawing/2014/main" id="{6BC2ECFB-C999-B24F-9D69-002B0162F487}"/>
              </a:ext>
            </a:extLst>
          </p:cNvPr>
          <p:cNvSpPr>
            <a:spLocks noGrp="1"/>
          </p:cNvSpPr>
          <p:nvPr>
            <p:ph type="sldNum" sz="quarter" idx="14"/>
          </p:nvPr>
        </p:nvSpPr>
        <p:spPr/>
        <p:txBody>
          <a:bodyPr/>
          <a:lstStyle/>
          <a:p>
            <a:fld id="{F0C22504-BBC8-2042-BA97-C1929195E00D}" type="slidenum">
              <a:rPr lang="en-US" smtClean="0"/>
              <a:pPr/>
              <a:t>15</a:t>
            </a:fld>
            <a:endParaRPr lang="en-US" dirty="0"/>
          </a:p>
        </p:txBody>
      </p:sp>
      <p:sp>
        <p:nvSpPr>
          <p:cNvPr id="5" name="Text Placeholder 2">
            <a:extLst>
              <a:ext uri="{FF2B5EF4-FFF2-40B4-BE49-F238E27FC236}">
                <a16:creationId xmlns:a16="http://schemas.microsoft.com/office/drawing/2014/main" id="{ED57A2BC-F801-F649-B8A3-71F08F08179F}"/>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625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ts val="1320"/>
              </a:lnSpc>
              <a:buClr>
                <a:schemeClr val="bg2"/>
              </a:buClr>
            </a:pPr>
            <a:r>
              <a:rPr lang="en-US" dirty="0"/>
              <a:t>Nurses and doctors record all diagnoses, procedures, supplies used, and drugs administered in the patient’s medical records, including special circumstances that would later warrant additional explanation through coding modifiers.</a:t>
            </a:r>
          </a:p>
          <a:p>
            <a:pPr lvl="1">
              <a:lnSpc>
                <a:spcPts val="1320"/>
              </a:lnSpc>
              <a:buClr>
                <a:schemeClr val="bg2"/>
              </a:buClr>
            </a:pPr>
            <a:r>
              <a:rPr lang="en-US" dirty="0"/>
              <a:t>Each diagnosis, procedure, and supply documented is translated into a corresponding code.</a:t>
            </a:r>
          </a:p>
          <a:p>
            <a:pPr lvl="1">
              <a:lnSpc>
                <a:spcPts val="1320"/>
              </a:lnSpc>
              <a:buClr>
                <a:schemeClr val="bg2"/>
              </a:buClr>
            </a:pPr>
            <a:r>
              <a:rPr lang="en-US" dirty="0"/>
              <a:t>Those codes are placed on the UB-04 and layer processed for payment by the insurance company.</a:t>
            </a:r>
          </a:p>
          <a:p>
            <a:pPr lvl="1">
              <a:lnSpc>
                <a:spcPts val="1320"/>
              </a:lnSpc>
              <a:buClr>
                <a:schemeClr val="bg2"/>
              </a:buClr>
            </a:pPr>
            <a:r>
              <a:rPr lang="en-US" dirty="0"/>
              <a:t>Common illegal pitfalls include “upcoding” and “</a:t>
            </a:r>
            <a:r>
              <a:rPr lang="en-US" dirty="0" err="1"/>
              <a:t>downcoding</a:t>
            </a:r>
            <a:r>
              <a:rPr lang="en-US" dirty="0"/>
              <a:t>”—manipulating codes on a claim to reflect services that garner a higher reimbursement when those services did not actually take place.</a:t>
            </a:r>
          </a:p>
        </p:txBody>
      </p:sp>
      <p:cxnSp>
        <p:nvCxnSpPr>
          <p:cNvPr id="6" name="Elbow Connector 5">
            <a:extLst>
              <a:ext uri="{FF2B5EF4-FFF2-40B4-BE49-F238E27FC236}">
                <a16:creationId xmlns:a16="http://schemas.microsoft.com/office/drawing/2014/main" id="{78B40E33-10A7-B14A-A5B2-5C7C2727CDD0}"/>
              </a:ext>
            </a:extLst>
          </p:cNvPr>
          <p:cNvCxnSpPr>
            <a:cxnSpLocks/>
          </p:cNvCxnSpPr>
          <p:nvPr/>
        </p:nvCxnSpPr>
        <p:spPr>
          <a:xfrm>
            <a:off x="4344820" y="1970788"/>
            <a:ext cx="1201345" cy="725201"/>
          </a:xfrm>
          <a:prstGeom prst="bentConnector3">
            <a:avLst>
              <a:gd name="adj1" fmla="val 67492"/>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F12169C-E981-0B47-9EDF-C4D84EB201F5}"/>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58BED7DA-2244-D44B-8FE5-0D563D5E9049}"/>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b="1"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dirty="0"/>
              <a:t>Payment Posting</a:t>
            </a:r>
          </a:p>
        </p:txBody>
      </p:sp>
      <p:cxnSp>
        <p:nvCxnSpPr>
          <p:cNvPr id="11" name="Straight Connector 10">
            <a:extLst>
              <a:ext uri="{FF2B5EF4-FFF2-40B4-BE49-F238E27FC236}">
                <a16:creationId xmlns:a16="http://schemas.microsoft.com/office/drawing/2014/main" id="{E09D194B-B49C-6A45-99FC-DADD421986D9}"/>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76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F782-29DC-EF44-9170-33B071FEB92F}"/>
              </a:ext>
            </a:extLst>
          </p:cNvPr>
          <p:cNvSpPr>
            <a:spLocks noGrp="1"/>
          </p:cNvSpPr>
          <p:nvPr>
            <p:ph type="title"/>
          </p:nvPr>
        </p:nvSpPr>
        <p:spPr/>
        <p:txBody>
          <a:bodyPr/>
          <a:lstStyle/>
          <a:p>
            <a:r>
              <a:rPr lang="en-US" dirty="0"/>
              <a:t>Mid-Cycle: Clinical Documentation &amp; Coding</a:t>
            </a:r>
          </a:p>
        </p:txBody>
      </p:sp>
      <p:sp>
        <p:nvSpPr>
          <p:cNvPr id="3" name="Text Placeholder 2">
            <a:extLst>
              <a:ext uri="{FF2B5EF4-FFF2-40B4-BE49-F238E27FC236}">
                <a16:creationId xmlns:a16="http://schemas.microsoft.com/office/drawing/2014/main" id="{B0D54D18-A76B-8942-8B87-682928505263}"/>
              </a:ext>
            </a:extLst>
          </p:cNvPr>
          <p:cNvSpPr>
            <a:spLocks noGrp="1"/>
          </p:cNvSpPr>
          <p:nvPr>
            <p:ph type="body" sz="quarter" idx="13"/>
          </p:nvPr>
        </p:nvSpPr>
        <p:spPr>
          <a:xfrm>
            <a:off x="411163" y="730527"/>
            <a:ext cx="8303252" cy="2308008"/>
          </a:xfrm>
        </p:spPr>
        <p:txBody>
          <a:bodyPr>
            <a:normAutofit fontScale="85000" lnSpcReduction="20000"/>
          </a:bodyPr>
          <a:lstStyle/>
          <a:p>
            <a:r>
              <a:rPr lang="en-US" sz="2200" dirty="0"/>
              <a:t>Little modifiers create big problems</a:t>
            </a:r>
          </a:p>
          <a:p>
            <a:pPr lvl="1"/>
            <a:r>
              <a:rPr lang="en-US" dirty="0"/>
              <a:t>A common oversight in coding is the addition of modifier codes to the claim.</a:t>
            </a:r>
          </a:p>
          <a:p>
            <a:pPr lvl="1"/>
            <a:r>
              <a:rPr lang="en-US" dirty="0"/>
              <a:t>According to Noridian (Medicare Fiscal Intermediary):</a:t>
            </a:r>
          </a:p>
          <a:p>
            <a:pPr marL="344488" lvl="1" indent="0">
              <a:buNone/>
            </a:pPr>
            <a:r>
              <a:rPr lang="en-US" sz="1400" dirty="0">
                <a:solidFill>
                  <a:schemeClr val="bg1">
                    <a:lumMod val="50000"/>
                  </a:schemeClr>
                </a:solidFill>
              </a:rPr>
              <a:t>Modifiers can be two digit numbers, two character modifiers, or alpha-numeric indicators. Modifiers provide </a:t>
            </a:r>
            <a:br>
              <a:rPr lang="en-US" sz="1400" dirty="0">
                <a:solidFill>
                  <a:schemeClr val="bg1">
                    <a:lumMod val="50000"/>
                  </a:schemeClr>
                </a:solidFill>
              </a:rPr>
            </a:br>
            <a:r>
              <a:rPr lang="en-US" sz="1400" dirty="0">
                <a:solidFill>
                  <a:schemeClr val="bg1">
                    <a:lumMod val="50000"/>
                  </a:schemeClr>
                </a:solidFill>
              </a:rPr>
              <a:t>additional information to payers to make sure your provider gets paid correctly for services rendered. </a:t>
            </a:r>
            <a:endParaRPr lang="en-US" sz="800" i="1" dirty="0">
              <a:solidFill>
                <a:schemeClr val="bg1">
                  <a:lumMod val="50000"/>
                </a:schemeClr>
              </a:solidFill>
            </a:endParaRPr>
          </a:p>
          <a:p>
            <a:pPr lvl="1"/>
            <a:r>
              <a:rPr lang="en-US" dirty="0"/>
              <a:t>In claims processing, many errors stem from the lack of necessary surgical modifiers.</a:t>
            </a:r>
          </a:p>
          <a:p>
            <a:pPr lvl="1"/>
            <a:r>
              <a:rPr lang="en-US" dirty="0"/>
              <a:t>These modifiers are added as the 6</a:t>
            </a:r>
            <a:r>
              <a:rPr lang="en-US" baseline="30000" dirty="0"/>
              <a:t>th</a:t>
            </a:r>
            <a:r>
              <a:rPr lang="en-US" dirty="0"/>
              <a:t> and 7</a:t>
            </a:r>
            <a:r>
              <a:rPr lang="en-US" baseline="30000" dirty="0"/>
              <a:t>th</a:t>
            </a:r>
            <a:r>
              <a:rPr lang="en-US" dirty="0"/>
              <a:t> digits of a CPT Code.</a:t>
            </a:r>
          </a:p>
          <a:p>
            <a:pPr lvl="1"/>
            <a:r>
              <a:rPr lang="en-US" dirty="0"/>
              <a:t>Common surgical CPT modifiers include:</a:t>
            </a:r>
          </a:p>
        </p:txBody>
      </p:sp>
      <p:sp>
        <p:nvSpPr>
          <p:cNvPr id="4" name="Slide Number Placeholder 3">
            <a:extLst>
              <a:ext uri="{FF2B5EF4-FFF2-40B4-BE49-F238E27FC236}">
                <a16:creationId xmlns:a16="http://schemas.microsoft.com/office/drawing/2014/main" id="{9037366E-3FEA-CE4C-BDFF-A0662FC00C10}"/>
              </a:ext>
            </a:extLst>
          </p:cNvPr>
          <p:cNvSpPr>
            <a:spLocks noGrp="1"/>
          </p:cNvSpPr>
          <p:nvPr>
            <p:ph type="sldNum" sz="quarter" idx="14"/>
          </p:nvPr>
        </p:nvSpPr>
        <p:spPr/>
        <p:txBody>
          <a:bodyPr/>
          <a:lstStyle/>
          <a:p>
            <a:fld id="{F0C22504-BBC8-2042-BA97-C1929195E00D}" type="slidenum">
              <a:rPr lang="en-US" smtClean="0"/>
              <a:pPr/>
              <a:t>16</a:t>
            </a:fld>
            <a:endParaRPr lang="en-US" dirty="0"/>
          </a:p>
        </p:txBody>
      </p:sp>
      <p:graphicFrame>
        <p:nvGraphicFramePr>
          <p:cNvPr id="5" name="Table 4">
            <a:extLst>
              <a:ext uri="{FF2B5EF4-FFF2-40B4-BE49-F238E27FC236}">
                <a16:creationId xmlns:a16="http://schemas.microsoft.com/office/drawing/2014/main" id="{3D2D23EB-E485-674F-8FBE-8F06A3AF905A}"/>
              </a:ext>
            </a:extLst>
          </p:cNvPr>
          <p:cNvGraphicFramePr>
            <a:graphicFrameLocks noGrp="1"/>
          </p:cNvGraphicFramePr>
          <p:nvPr>
            <p:extLst>
              <p:ext uri="{D42A27DB-BD31-4B8C-83A1-F6EECF244321}">
                <p14:modId xmlns:p14="http://schemas.microsoft.com/office/powerpoint/2010/main" val="1186260034"/>
              </p:ext>
            </p:extLst>
          </p:nvPr>
        </p:nvGraphicFramePr>
        <p:xfrm>
          <a:off x="607707" y="3214705"/>
          <a:ext cx="7911548" cy="1400763"/>
        </p:xfrm>
        <a:graphic>
          <a:graphicData uri="http://schemas.openxmlformats.org/drawingml/2006/table">
            <a:tbl>
              <a:tblPr firstRow="1" bandRow="1">
                <a:tableStyleId>{5C22544A-7EE6-4342-B048-85BDC9FD1C3A}</a:tableStyleId>
              </a:tblPr>
              <a:tblGrid>
                <a:gridCol w="885626">
                  <a:extLst>
                    <a:ext uri="{9D8B030D-6E8A-4147-A177-3AD203B41FA5}">
                      <a16:colId xmlns:a16="http://schemas.microsoft.com/office/drawing/2014/main" val="20000"/>
                    </a:ext>
                  </a:extLst>
                </a:gridCol>
                <a:gridCol w="7025922">
                  <a:extLst>
                    <a:ext uri="{9D8B030D-6E8A-4147-A177-3AD203B41FA5}">
                      <a16:colId xmlns:a16="http://schemas.microsoft.com/office/drawing/2014/main" val="20001"/>
                    </a:ext>
                  </a:extLst>
                </a:gridCol>
              </a:tblGrid>
              <a:tr h="195405">
                <a:tc>
                  <a:txBody>
                    <a:bodyPr/>
                    <a:lstStyle/>
                    <a:p>
                      <a:pPr algn="ctr"/>
                      <a:r>
                        <a:rPr lang="en-US" sz="900" dirty="0">
                          <a:latin typeface="Arial" panose="020B0604020202020204" pitchFamily="34" charset="0"/>
                          <a:cs typeface="Arial" panose="020B0604020202020204" pitchFamily="34" charset="0"/>
                        </a:rPr>
                        <a:t>Modifier</a:t>
                      </a:r>
                    </a:p>
                  </a:txBody>
                  <a:tcPr marL="55830" marR="55830" marT="27915" marB="27915" anchor="ctr"/>
                </a:tc>
                <a:tc>
                  <a:txBody>
                    <a:bodyPr/>
                    <a:lstStyle/>
                    <a:p>
                      <a:pPr algn="ctr"/>
                      <a:r>
                        <a:rPr lang="en-US" sz="900" dirty="0">
                          <a:latin typeface="Arial" panose="020B0604020202020204" pitchFamily="34" charset="0"/>
                          <a:cs typeface="Arial" panose="020B0604020202020204" pitchFamily="34" charset="0"/>
                        </a:rPr>
                        <a:t>Definition</a:t>
                      </a:r>
                    </a:p>
                  </a:txBody>
                  <a:tcPr marL="55830" marR="55830" marT="27915" marB="27915" anchor="ctr"/>
                </a:tc>
                <a:extLst>
                  <a:ext uri="{0D108BD9-81ED-4DB2-BD59-A6C34878D82A}">
                    <a16:rowId xmlns:a16="http://schemas.microsoft.com/office/drawing/2014/main" val="10000"/>
                  </a:ext>
                </a:extLst>
              </a:tr>
              <a:tr h="297759">
                <a:tc>
                  <a:txBody>
                    <a:bodyPr/>
                    <a:lstStyle/>
                    <a:p>
                      <a:pPr algn="ctr"/>
                      <a:r>
                        <a:rPr lang="en-US" sz="800" dirty="0">
                          <a:latin typeface="Arial" panose="020B0604020202020204" pitchFamily="34" charset="0"/>
                          <a:cs typeface="Arial" panose="020B0604020202020204" pitchFamily="34" charset="0"/>
                        </a:rPr>
                        <a:t>21</a:t>
                      </a:r>
                    </a:p>
                  </a:txBody>
                  <a:tcPr marL="55830" marR="55830" marT="27915" marB="27915" anchor="ctr">
                    <a:solidFill>
                      <a:schemeClr val="bg1">
                        <a:lumMod val="95000"/>
                      </a:schemeClr>
                    </a:solidFill>
                  </a:tcPr>
                </a:tc>
                <a:tc>
                  <a:txBody>
                    <a:bodyPr/>
                    <a:lstStyle/>
                    <a:p>
                      <a:r>
                        <a:rPr lang="en-US" sz="800" dirty="0">
                          <a:latin typeface="Arial" panose="020B0604020202020204" pitchFamily="34" charset="0"/>
                          <a:cs typeface="Arial" panose="020B0604020202020204" pitchFamily="34" charset="0"/>
                        </a:rPr>
                        <a:t>Usage and Reimbursement; used when the face-to-face service provided is prolonged or otherwise greater than usually required for the highest level of evaluation and management (E&amp;M) service within a given category.</a:t>
                      </a:r>
                    </a:p>
                  </a:txBody>
                  <a:tcPr marL="55830" marR="55830" marT="27915" marB="27915" anchor="ctr">
                    <a:solidFill>
                      <a:schemeClr val="bg1">
                        <a:lumMod val="95000"/>
                      </a:schemeClr>
                    </a:solidFill>
                  </a:tcPr>
                </a:tc>
                <a:extLst>
                  <a:ext uri="{0D108BD9-81ED-4DB2-BD59-A6C34878D82A}">
                    <a16:rowId xmlns:a16="http://schemas.microsoft.com/office/drawing/2014/main" val="10001"/>
                  </a:ext>
                </a:extLst>
              </a:tr>
              <a:tr h="226422">
                <a:tc>
                  <a:txBody>
                    <a:bodyPr/>
                    <a:lstStyle/>
                    <a:p>
                      <a:pPr algn="ctr"/>
                      <a:r>
                        <a:rPr lang="en-US" sz="800" dirty="0">
                          <a:latin typeface="Arial" panose="020B0604020202020204" pitchFamily="34" charset="0"/>
                          <a:cs typeface="Arial" panose="020B0604020202020204" pitchFamily="34" charset="0"/>
                        </a:rPr>
                        <a:t>50</a:t>
                      </a:r>
                    </a:p>
                  </a:txBody>
                  <a:tcPr marL="55830" marR="55830" marT="27915" marB="27915" anchor="ctr">
                    <a:solidFill>
                      <a:schemeClr val="bg1">
                        <a:lumMod val="95000"/>
                      </a:schemeClr>
                    </a:solidFill>
                  </a:tcPr>
                </a:tc>
                <a:tc>
                  <a:txBody>
                    <a:bodyPr/>
                    <a:lstStyle/>
                    <a:p>
                      <a:r>
                        <a:rPr lang="en-US" sz="800" dirty="0">
                          <a:latin typeface="Arial" panose="020B0604020202020204" pitchFamily="34" charset="0"/>
                          <a:cs typeface="Arial" panose="020B0604020202020204" pitchFamily="34" charset="0"/>
                        </a:rPr>
                        <a:t>Bilateral Procedures; used when the same procedure is performed on both limbs (hands, arms, legs, feet)</a:t>
                      </a:r>
                    </a:p>
                  </a:txBody>
                  <a:tcPr marL="55830" marR="55830" marT="27915" marB="27915" anchor="ctr">
                    <a:solidFill>
                      <a:schemeClr val="bg1">
                        <a:lumMod val="95000"/>
                      </a:schemeClr>
                    </a:solidFill>
                  </a:tcPr>
                </a:tc>
                <a:extLst>
                  <a:ext uri="{0D108BD9-81ED-4DB2-BD59-A6C34878D82A}">
                    <a16:rowId xmlns:a16="http://schemas.microsoft.com/office/drawing/2014/main" val="10002"/>
                  </a:ext>
                </a:extLst>
              </a:tr>
              <a:tr h="226422">
                <a:tc>
                  <a:txBody>
                    <a:bodyPr/>
                    <a:lstStyle/>
                    <a:p>
                      <a:pPr algn="ctr"/>
                      <a:r>
                        <a:rPr lang="en-US" sz="800" dirty="0">
                          <a:latin typeface="Arial" panose="020B0604020202020204" pitchFamily="34" charset="0"/>
                          <a:cs typeface="Arial" panose="020B0604020202020204" pitchFamily="34" charset="0"/>
                        </a:rPr>
                        <a:t>51</a:t>
                      </a:r>
                    </a:p>
                  </a:txBody>
                  <a:tcPr marL="55830" marR="55830" marT="27915" marB="27915" anchor="ctr">
                    <a:solidFill>
                      <a:schemeClr val="bg1">
                        <a:lumMod val="95000"/>
                      </a:schemeClr>
                    </a:solidFill>
                  </a:tcPr>
                </a:tc>
                <a:tc>
                  <a:txBody>
                    <a:bodyPr/>
                    <a:lstStyle/>
                    <a:p>
                      <a:r>
                        <a:rPr lang="en-US" sz="800" dirty="0">
                          <a:latin typeface="Arial" panose="020B0604020202020204" pitchFamily="34" charset="0"/>
                          <a:cs typeface="Arial" panose="020B0604020202020204" pitchFamily="34" charset="0"/>
                        </a:rPr>
                        <a:t>Multiple Procedures; used when multiple surgeries are performed in the same session by the same provider.</a:t>
                      </a:r>
                    </a:p>
                  </a:txBody>
                  <a:tcPr marL="55830" marR="55830" marT="27915" marB="27915" anchor="ctr">
                    <a:solidFill>
                      <a:schemeClr val="bg1">
                        <a:lumMod val="95000"/>
                      </a:schemeClr>
                    </a:solidFill>
                  </a:tcPr>
                </a:tc>
                <a:extLst>
                  <a:ext uri="{0D108BD9-81ED-4DB2-BD59-A6C34878D82A}">
                    <a16:rowId xmlns:a16="http://schemas.microsoft.com/office/drawing/2014/main" val="10003"/>
                  </a:ext>
                </a:extLst>
              </a:tr>
              <a:tr h="226422">
                <a:tc>
                  <a:txBody>
                    <a:bodyPr/>
                    <a:lstStyle/>
                    <a:p>
                      <a:pPr algn="ctr"/>
                      <a:r>
                        <a:rPr lang="en-US" sz="800" dirty="0">
                          <a:latin typeface="Arial" panose="020B0604020202020204" pitchFamily="34" charset="0"/>
                          <a:cs typeface="Arial" panose="020B0604020202020204" pitchFamily="34" charset="0"/>
                        </a:rPr>
                        <a:t>LT</a:t>
                      </a:r>
                    </a:p>
                  </a:txBody>
                  <a:tcPr marL="55830" marR="55830" marT="27915" marB="27915" anchor="ctr">
                    <a:solidFill>
                      <a:schemeClr val="bg1">
                        <a:lumMod val="95000"/>
                      </a:schemeClr>
                    </a:solidFill>
                  </a:tcPr>
                </a:tc>
                <a:tc>
                  <a:txBody>
                    <a:bodyPr/>
                    <a:lstStyle/>
                    <a:p>
                      <a:r>
                        <a:rPr lang="en-US" sz="800" dirty="0">
                          <a:latin typeface="Arial" panose="020B0604020202020204" pitchFamily="34" charset="0"/>
                          <a:cs typeface="Arial" panose="020B0604020202020204" pitchFamily="34" charset="0"/>
                        </a:rPr>
                        <a:t>Left; often accompanies Mod 50 and indicates the procedure was performed on the left-side body part</a:t>
                      </a:r>
                    </a:p>
                  </a:txBody>
                  <a:tcPr marL="55830" marR="55830" marT="27915" marB="27915" anchor="ctr">
                    <a:solidFill>
                      <a:schemeClr val="bg1">
                        <a:lumMod val="95000"/>
                      </a:schemeClr>
                    </a:solidFill>
                  </a:tcPr>
                </a:tc>
                <a:extLst>
                  <a:ext uri="{0D108BD9-81ED-4DB2-BD59-A6C34878D82A}">
                    <a16:rowId xmlns:a16="http://schemas.microsoft.com/office/drawing/2014/main" val="10004"/>
                  </a:ext>
                </a:extLst>
              </a:tr>
              <a:tr h="226422">
                <a:tc>
                  <a:txBody>
                    <a:bodyPr/>
                    <a:lstStyle/>
                    <a:p>
                      <a:pPr algn="ctr"/>
                      <a:r>
                        <a:rPr lang="en-US" sz="800" dirty="0">
                          <a:latin typeface="Arial" panose="020B0604020202020204" pitchFamily="34" charset="0"/>
                          <a:cs typeface="Arial" panose="020B0604020202020204" pitchFamily="34" charset="0"/>
                        </a:rPr>
                        <a:t>RT</a:t>
                      </a:r>
                    </a:p>
                  </a:txBody>
                  <a:tcPr marL="55830" marR="55830" marT="27915" marB="27915" anchor="ctr">
                    <a:solidFill>
                      <a:schemeClr val="bg1">
                        <a:lumMod val="95000"/>
                      </a:schemeClr>
                    </a:solidFill>
                  </a:tcPr>
                </a:tc>
                <a:tc>
                  <a:txBody>
                    <a:bodyPr/>
                    <a:lstStyle/>
                    <a:p>
                      <a:r>
                        <a:rPr lang="en-US" sz="800" dirty="0">
                          <a:latin typeface="Arial" panose="020B0604020202020204" pitchFamily="34" charset="0"/>
                          <a:cs typeface="Arial" panose="020B0604020202020204" pitchFamily="34" charset="0"/>
                        </a:rPr>
                        <a:t>Right; often accompanies Mod 50 and indicates the procedure was performed on the right-side body part</a:t>
                      </a:r>
                    </a:p>
                  </a:txBody>
                  <a:tcPr marL="55830" marR="55830" marT="27915" marB="27915" anchor="c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6996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03A34-5262-DC42-B74C-BBC98DF13974}"/>
              </a:ext>
            </a:extLst>
          </p:cNvPr>
          <p:cNvSpPr>
            <a:spLocks noGrp="1"/>
          </p:cNvSpPr>
          <p:nvPr>
            <p:ph type="title"/>
          </p:nvPr>
        </p:nvSpPr>
        <p:spPr/>
        <p:txBody>
          <a:bodyPr/>
          <a:lstStyle/>
          <a:p>
            <a:r>
              <a:rPr lang="en-US" dirty="0"/>
              <a:t>Mid-Cycle: Clinical Documentation &amp; Coding</a:t>
            </a:r>
          </a:p>
        </p:txBody>
      </p:sp>
      <p:sp>
        <p:nvSpPr>
          <p:cNvPr id="3" name="Text Placeholder 2">
            <a:extLst>
              <a:ext uri="{FF2B5EF4-FFF2-40B4-BE49-F238E27FC236}">
                <a16:creationId xmlns:a16="http://schemas.microsoft.com/office/drawing/2014/main" id="{BCB2DB4E-A166-1F4D-B64D-0A800939265B}"/>
              </a:ext>
            </a:extLst>
          </p:cNvPr>
          <p:cNvSpPr>
            <a:spLocks noGrp="1"/>
          </p:cNvSpPr>
          <p:nvPr>
            <p:ph type="body" sz="quarter" idx="13"/>
          </p:nvPr>
        </p:nvSpPr>
        <p:spPr/>
        <p:txBody>
          <a:bodyPr>
            <a:normAutofit/>
          </a:bodyPr>
          <a:lstStyle/>
          <a:p>
            <a:r>
              <a:rPr lang="en-US" sz="1900" dirty="0"/>
              <a:t>Potential pitfalls </a:t>
            </a:r>
          </a:p>
          <a:p>
            <a:pPr lvl="1"/>
            <a:r>
              <a:rPr lang="en-US" dirty="0"/>
              <a:t>Essential to the claim process, documentation and coding ultimately determine the supplies and procedures that an organization can bill.</a:t>
            </a:r>
          </a:p>
          <a:p>
            <a:pPr marL="187325" lvl="1" indent="-187325"/>
            <a:r>
              <a:rPr lang="en-US" dirty="0"/>
              <a:t>Mid-cycle functions impact whether a provider will receive </a:t>
            </a:r>
            <a:br>
              <a:rPr lang="en-US" dirty="0"/>
            </a:br>
            <a:r>
              <a:rPr lang="en-US" dirty="0"/>
              <a:t>proper reimbursement from third party payers. They can also </a:t>
            </a:r>
            <a:br>
              <a:rPr lang="en-US" dirty="0"/>
            </a:br>
            <a:r>
              <a:rPr lang="en-US" dirty="0"/>
              <a:t>improve patient satisfaction.</a:t>
            </a:r>
          </a:p>
          <a:p>
            <a:pPr lvl="1"/>
            <a:r>
              <a:rPr lang="en-US" dirty="0"/>
              <a:t>According to industry reports, some of the most </a:t>
            </a:r>
            <a:br>
              <a:rPr lang="en-US" dirty="0"/>
            </a:br>
            <a:r>
              <a:rPr lang="en-US" dirty="0"/>
              <a:t>frequent denial reasons include coding edits </a:t>
            </a:r>
            <a:br>
              <a:rPr lang="en-US" dirty="0"/>
            </a:br>
            <a:r>
              <a:rPr lang="en-US" dirty="0"/>
              <a:t>and medical necessity issues, indicating the </a:t>
            </a:r>
            <a:br>
              <a:rPr lang="en-US" dirty="0"/>
            </a:br>
            <a:r>
              <a:rPr lang="en-US" dirty="0"/>
              <a:t>importance of careful coding and clinical </a:t>
            </a:r>
            <a:br>
              <a:rPr lang="en-US" dirty="0"/>
            </a:br>
            <a:r>
              <a:rPr lang="en-US" dirty="0"/>
              <a:t>documentation improvement (CDI) processes.</a:t>
            </a:r>
          </a:p>
        </p:txBody>
      </p:sp>
      <p:sp>
        <p:nvSpPr>
          <p:cNvPr id="4" name="Slide Number Placeholder 3">
            <a:extLst>
              <a:ext uri="{FF2B5EF4-FFF2-40B4-BE49-F238E27FC236}">
                <a16:creationId xmlns:a16="http://schemas.microsoft.com/office/drawing/2014/main" id="{7032BD38-1D68-A14C-A27A-B3AD66180D40}"/>
              </a:ext>
            </a:extLst>
          </p:cNvPr>
          <p:cNvSpPr>
            <a:spLocks noGrp="1"/>
          </p:cNvSpPr>
          <p:nvPr>
            <p:ph type="sldNum" sz="quarter" idx="14"/>
          </p:nvPr>
        </p:nvSpPr>
        <p:spPr/>
        <p:txBody>
          <a:bodyPr/>
          <a:lstStyle/>
          <a:p>
            <a:fld id="{F0C22504-BBC8-2042-BA97-C1929195E00D}" type="slidenum">
              <a:rPr lang="en-US" smtClean="0"/>
              <a:pPr/>
              <a:t>17</a:t>
            </a:fld>
            <a:endParaRPr lang="en-US" dirty="0"/>
          </a:p>
        </p:txBody>
      </p:sp>
      <p:pic>
        <p:nvPicPr>
          <p:cNvPr id="5" name="Picture 6">
            <a:extLst>
              <a:ext uri="{FF2B5EF4-FFF2-40B4-BE49-F238E27FC236}">
                <a16:creationId xmlns:a16="http://schemas.microsoft.com/office/drawing/2014/main" id="{8DD86FC6-13B2-0544-B1D7-AB9EED041959}"/>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964537" y="1896758"/>
            <a:ext cx="1079988" cy="1328306"/>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22275983-F6B8-9047-BF94-EC43ADAC990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20952302">
            <a:off x="6400027" y="2589990"/>
            <a:ext cx="1079988" cy="1328306"/>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9EB8543-ED68-4746-BF5D-AFFBC19A99C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411061">
            <a:off x="7299482" y="3110868"/>
            <a:ext cx="1079988" cy="1328306"/>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67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8A0B8-6D3D-8C4A-9F14-DC4B953B3C71}"/>
              </a:ext>
            </a:extLst>
          </p:cNvPr>
          <p:cNvSpPr>
            <a:spLocks noGrp="1"/>
          </p:cNvSpPr>
          <p:nvPr>
            <p:ph type="title"/>
          </p:nvPr>
        </p:nvSpPr>
        <p:spPr/>
        <p:txBody>
          <a:bodyPr>
            <a:normAutofit/>
          </a:bodyPr>
          <a:lstStyle/>
          <a:p>
            <a:r>
              <a:rPr lang="en-US" sz="2200" dirty="0"/>
              <a:t>Mid-Cycle: Charge Description Master Maintenance</a:t>
            </a:r>
          </a:p>
        </p:txBody>
      </p:sp>
      <p:sp>
        <p:nvSpPr>
          <p:cNvPr id="4" name="Slide Number Placeholder 3">
            <a:extLst>
              <a:ext uri="{FF2B5EF4-FFF2-40B4-BE49-F238E27FC236}">
                <a16:creationId xmlns:a16="http://schemas.microsoft.com/office/drawing/2014/main" id="{2EE57755-DB11-094C-9FFE-0FF18BE9E413}"/>
              </a:ext>
            </a:extLst>
          </p:cNvPr>
          <p:cNvSpPr>
            <a:spLocks noGrp="1"/>
          </p:cNvSpPr>
          <p:nvPr>
            <p:ph type="sldNum" sz="quarter" idx="14"/>
          </p:nvPr>
        </p:nvSpPr>
        <p:spPr/>
        <p:txBody>
          <a:bodyPr/>
          <a:lstStyle/>
          <a:p>
            <a:fld id="{F0C22504-BBC8-2042-BA97-C1929195E00D}" type="slidenum">
              <a:rPr lang="en-US" smtClean="0"/>
              <a:pPr/>
              <a:t>18</a:t>
            </a:fld>
            <a:endParaRPr lang="en-US" dirty="0"/>
          </a:p>
        </p:txBody>
      </p:sp>
      <p:cxnSp>
        <p:nvCxnSpPr>
          <p:cNvPr id="6" name="Elbow Connector 5">
            <a:extLst>
              <a:ext uri="{FF2B5EF4-FFF2-40B4-BE49-F238E27FC236}">
                <a16:creationId xmlns:a16="http://schemas.microsoft.com/office/drawing/2014/main" id="{B5FB1464-71CD-384B-81F4-C06B4B54C809}"/>
              </a:ext>
            </a:extLst>
          </p:cNvPr>
          <p:cNvCxnSpPr>
            <a:cxnSpLocks/>
            <a:endCxn id="11" idx="1"/>
          </p:cNvCxnSpPr>
          <p:nvPr/>
        </p:nvCxnSpPr>
        <p:spPr>
          <a:xfrm>
            <a:off x="5088835" y="2351314"/>
            <a:ext cx="517093" cy="344675"/>
          </a:xfrm>
          <a:prstGeom prst="bentConnector3">
            <a:avLst>
              <a:gd name="adj1" fmla="val 50000"/>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EF7068BB-AFF7-2744-94A8-15BB472325E2}"/>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625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Think of this as the facility’s “menu.”</a:t>
            </a:r>
          </a:p>
          <a:p>
            <a:pPr lvl="1">
              <a:lnSpc>
                <a:spcPct val="120000"/>
              </a:lnSpc>
              <a:buClr>
                <a:schemeClr val="bg2"/>
              </a:buClr>
            </a:pPr>
            <a:r>
              <a:rPr lang="en-US" dirty="0"/>
              <a:t>The Charge Description Master (CDM) is a list of all supplies and services the hospital bills. It maps each charge to the appropriate revenue code and charge amount. </a:t>
            </a:r>
          </a:p>
          <a:p>
            <a:pPr lvl="1">
              <a:lnSpc>
                <a:spcPct val="120000"/>
              </a:lnSpc>
              <a:buClr>
                <a:schemeClr val="bg2"/>
              </a:buClr>
            </a:pPr>
            <a:r>
              <a:rPr lang="en-US" dirty="0"/>
              <a:t>Proper maintenance of this list will help ensure that bills are coded with the information needed to receive proper payment.</a:t>
            </a:r>
          </a:p>
          <a:p>
            <a:pPr lvl="1">
              <a:lnSpc>
                <a:spcPct val="120000"/>
              </a:lnSpc>
              <a:buClr>
                <a:schemeClr val="bg2"/>
              </a:buClr>
            </a:pPr>
            <a:r>
              <a:rPr lang="en-US" dirty="0"/>
              <a:t>Common Issues: </a:t>
            </a:r>
          </a:p>
          <a:p>
            <a:pPr lvl="2">
              <a:lnSpc>
                <a:spcPct val="120000"/>
              </a:lnSpc>
            </a:pPr>
            <a:r>
              <a:rPr lang="en-US" dirty="0"/>
              <a:t>List is hard to maintain: thousands of codes, codes with no monetary value, very little organized maintenance</a:t>
            </a:r>
          </a:p>
          <a:p>
            <a:pPr lvl="2">
              <a:lnSpc>
                <a:spcPct val="120000"/>
              </a:lnSpc>
            </a:pPr>
            <a:r>
              <a:rPr lang="en-US" dirty="0"/>
              <a:t>Duplicate entries</a:t>
            </a:r>
          </a:p>
          <a:p>
            <a:pPr lvl="2">
              <a:lnSpc>
                <a:spcPct val="120000"/>
              </a:lnSpc>
            </a:pPr>
            <a:r>
              <a:rPr lang="en-US" dirty="0"/>
              <a:t>If a charge is mapped to the incorrect revenue code the hospital is at risk for not receiving proper reimbursement for the item or service</a:t>
            </a:r>
          </a:p>
        </p:txBody>
      </p:sp>
      <p:cxnSp>
        <p:nvCxnSpPr>
          <p:cNvPr id="9" name="Straight Connector 8">
            <a:extLst>
              <a:ext uri="{FF2B5EF4-FFF2-40B4-BE49-F238E27FC236}">
                <a16:creationId xmlns:a16="http://schemas.microsoft.com/office/drawing/2014/main" id="{64E17088-1C53-0B4C-98DE-46793FDC3C1C}"/>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E96EC58B-6B62-FD4C-BF15-7CDFE66F7DC4}"/>
              </a:ext>
            </a:extLst>
          </p:cNvPr>
          <p:cNvSpPr>
            <a:spLocks noGrp="1"/>
          </p:cNvSpPr>
          <p:nvPr>
            <p:ph type="body" sz="quarter" idx="13"/>
          </p:nvPr>
        </p:nvSpPr>
        <p:spPr>
          <a:xfrm>
            <a:off x="411162" y="730526"/>
            <a:ext cx="4814507"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b="1"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dirty="0"/>
              <a:t>Payment Posting</a:t>
            </a:r>
          </a:p>
        </p:txBody>
      </p:sp>
      <p:cxnSp>
        <p:nvCxnSpPr>
          <p:cNvPr id="12" name="Straight Connector 11">
            <a:extLst>
              <a:ext uri="{FF2B5EF4-FFF2-40B4-BE49-F238E27FC236}">
                <a16:creationId xmlns:a16="http://schemas.microsoft.com/office/drawing/2014/main" id="{EEB8A50A-5139-AF45-85B0-4EA1A070440A}"/>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39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A373-1BA6-6D4B-A87B-1A024FF148AE}"/>
              </a:ext>
            </a:extLst>
          </p:cNvPr>
          <p:cNvSpPr>
            <a:spLocks noGrp="1"/>
          </p:cNvSpPr>
          <p:nvPr>
            <p:ph type="title"/>
          </p:nvPr>
        </p:nvSpPr>
        <p:spPr/>
        <p:txBody>
          <a:bodyPr>
            <a:normAutofit/>
          </a:bodyPr>
          <a:lstStyle/>
          <a:p>
            <a:r>
              <a:rPr lang="en-US" sz="2200" dirty="0"/>
              <a:t>Mid-Cycle: Charge Description Master Maintenance</a:t>
            </a:r>
          </a:p>
        </p:txBody>
      </p:sp>
      <p:sp>
        <p:nvSpPr>
          <p:cNvPr id="3" name="Text Placeholder 2">
            <a:extLst>
              <a:ext uri="{FF2B5EF4-FFF2-40B4-BE49-F238E27FC236}">
                <a16:creationId xmlns:a16="http://schemas.microsoft.com/office/drawing/2014/main" id="{F1572E9B-B9EB-0240-BAE6-7ADB0E99651C}"/>
              </a:ext>
            </a:extLst>
          </p:cNvPr>
          <p:cNvSpPr>
            <a:spLocks noGrp="1"/>
          </p:cNvSpPr>
          <p:nvPr>
            <p:ph type="body" sz="quarter" idx="13"/>
          </p:nvPr>
        </p:nvSpPr>
        <p:spPr>
          <a:xfrm>
            <a:off x="411163" y="730526"/>
            <a:ext cx="8303252" cy="382657"/>
          </a:xfrm>
        </p:spPr>
        <p:txBody>
          <a:bodyPr>
            <a:normAutofit/>
          </a:bodyPr>
          <a:lstStyle/>
          <a:p>
            <a:pPr algn="ctr"/>
            <a:r>
              <a:rPr lang="en-US" sz="1900" dirty="0"/>
              <a:t>CDM: Incorrect Mapping Example</a:t>
            </a:r>
          </a:p>
        </p:txBody>
      </p:sp>
      <p:sp>
        <p:nvSpPr>
          <p:cNvPr id="4" name="Slide Number Placeholder 3">
            <a:extLst>
              <a:ext uri="{FF2B5EF4-FFF2-40B4-BE49-F238E27FC236}">
                <a16:creationId xmlns:a16="http://schemas.microsoft.com/office/drawing/2014/main" id="{A42ADB2E-9305-E246-9D8B-FF0C07588B87}"/>
              </a:ext>
            </a:extLst>
          </p:cNvPr>
          <p:cNvSpPr>
            <a:spLocks noGrp="1"/>
          </p:cNvSpPr>
          <p:nvPr>
            <p:ph type="sldNum" sz="quarter" idx="14"/>
          </p:nvPr>
        </p:nvSpPr>
        <p:spPr/>
        <p:txBody>
          <a:bodyPr/>
          <a:lstStyle/>
          <a:p>
            <a:fld id="{F0C22504-BBC8-2042-BA97-C1929195E00D}" type="slidenum">
              <a:rPr lang="en-US" smtClean="0"/>
              <a:pPr/>
              <a:t>19</a:t>
            </a:fld>
            <a:endParaRPr lang="en-US" dirty="0"/>
          </a:p>
        </p:txBody>
      </p:sp>
      <p:sp>
        <p:nvSpPr>
          <p:cNvPr id="5" name="Text Placeholder 2">
            <a:extLst>
              <a:ext uri="{FF2B5EF4-FFF2-40B4-BE49-F238E27FC236}">
                <a16:creationId xmlns:a16="http://schemas.microsoft.com/office/drawing/2014/main" id="{3E29C445-BF10-294B-B19B-67AB40D34BFD}"/>
              </a:ext>
            </a:extLst>
          </p:cNvPr>
          <p:cNvSpPr txBox="1">
            <a:spLocks/>
          </p:cNvSpPr>
          <p:nvPr/>
        </p:nvSpPr>
        <p:spPr>
          <a:xfrm>
            <a:off x="3904113" y="1095439"/>
            <a:ext cx="4320485" cy="304559"/>
          </a:xfrm>
          <a:prstGeom prst="rect">
            <a:avLst/>
          </a:prstGeom>
        </p:spPr>
        <p:txBody>
          <a:bodyPr lIns="0" tIns="0" rIns="0" bIns="0">
            <a:norm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700" dirty="0">
                <a:solidFill>
                  <a:schemeClr val="tx2"/>
                </a:solidFill>
              </a:rPr>
              <a:t>Sample CDM with Incorrect Mapping</a:t>
            </a:r>
          </a:p>
        </p:txBody>
      </p:sp>
      <p:graphicFrame>
        <p:nvGraphicFramePr>
          <p:cNvPr id="6" name="Table 5">
            <a:extLst>
              <a:ext uri="{FF2B5EF4-FFF2-40B4-BE49-F238E27FC236}">
                <a16:creationId xmlns:a16="http://schemas.microsoft.com/office/drawing/2014/main" id="{CFD99966-ABB5-1A4B-B6A7-D7FD866AB7C6}"/>
              </a:ext>
            </a:extLst>
          </p:cNvPr>
          <p:cNvGraphicFramePr>
            <a:graphicFrameLocks noGrp="1"/>
          </p:cNvGraphicFramePr>
          <p:nvPr>
            <p:extLst>
              <p:ext uri="{D42A27DB-BD31-4B8C-83A1-F6EECF244321}">
                <p14:modId xmlns:p14="http://schemas.microsoft.com/office/powerpoint/2010/main" val="2374572206"/>
              </p:ext>
            </p:extLst>
          </p:nvPr>
        </p:nvGraphicFramePr>
        <p:xfrm>
          <a:off x="3414298" y="1399998"/>
          <a:ext cx="5300117" cy="2228292"/>
        </p:xfrm>
        <a:graphic>
          <a:graphicData uri="http://schemas.openxmlformats.org/drawingml/2006/table">
            <a:tbl>
              <a:tblPr firstRow="1" bandRow="1">
                <a:tableStyleId>{5C22544A-7EE6-4342-B048-85BDC9FD1C3A}</a:tableStyleId>
              </a:tblPr>
              <a:tblGrid>
                <a:gridCol w="964599">
                  <a:extLst>
                    <a:ext uri="{9D8B030D-6E8A-4147-A177-3AD203B41FA5}">
                      <a16:colId xmlns:a16="http://schemas.microsoft.com/office/drawing/2014/main" val="20000"/>
                    </a:ext>
                  </a:extLst>
                </a:gridCol>
                <a:gridCol w="1816524">
                  <a:extLst>
                    <a:ext uri="{9D8B030D-6E8A-4147-A177-3AD203B41FA5}">
                      <a16:colId xmlns:a16="http://schemas.microsoft.com/office/drawing/2014/main" val="20001"/>
                    </a:ext>
                  </a:extLst>
                </a:gridCol>
                <a:gridCol w="1166052">
                  <a:extLst>
                    <a:ext uri="{9D8B030D-6E8A-4147-A177-3AD203B41FA5}">
                      <a16:colId xmlns:a16="http://schemas.microsoft.com/office/drawing/2014/main" val="20002"/>
                    </a:ext>
                  </a:extLst>
                </a:gridCol>
                <a:gridCol w="676471">
                  <a:extLst>
                    <a:ext uri="{9D8B030D-6E8A-4147-A177-3AD203B41FA5}">
                      <a16:colId xmlns:a16="http://schemas.microsoft.com/office/drawing/2014/main" val="20003"/>
                    </a:ext>
                  </a:extLst>
                </a:gridCol>
                <a:gridCol w="676471">
                  <a:extLst>
                    <a:ext uri="{9D8B030D-6E8A-4147-A177-3AD203B41FA5}">
                      <a16:colId xmlns:a16="http://schemas.microsoft.com/office/drawing/2014/main" val="20004"/>
                    </a:ext>
                  </a:extLst>
                </a:gridCol>
              </a:tblGrid>
              <a:tr h="247588">
                <a:tc>
                  <a:txBody>
                    <a:bodyPr/>
                    <a:lstStyle/>
                    <a:p>
                      <a:r>
                        <a:rPr lang="en-US" sz="1000" dirty="0">
                          <a:latin typeface="Arial" panose="020B0604020202020204" pitchFamily="34" charset="0"/>
                          <a:cs typeface="Arial" panose="020B0604020202020204" pitchFamily="34" charset="0"/>
                        </a:rPr>
                        <a:t>Service Code</a:t>
                      </a:r>
                    </a:p>
                  </a:txBody>
                  <a:tcPr marL="81598" marR="81598" marT="40799" marB="40799"/>
                </a:tc>
                <a:tc>
                  <a:txBody>
                    <a:bodyPr/>
                    <a:lstStyle/>
                    <a:p>
                      <a:r>
                        <a:rPr lang="en-US" sz="1000" dirty="0">
                          <a:latin typeface="Arial" panose="020B0604020202020204" pitchFamily="34" charset="0"/>
                          <a:cs typeface="Arial" panose="020B0604020202020204" pitchFamily="34" charset="0"/>
                        </a:rPr>
                        <a:t>Description</a:t>
                      </a:r>
                    </a:p>
                  </a:txBody>
                  <a:tcPr marL="81598" marR="81598" marT="40799" marB="40799"/>
                </a:tc>
                <a:tc>
                  <a:txBody>
                    <a:bodyPr/>
                    <a:lstStyle/>
                    <a:p>
                      <a:r>
                        <a:rPr lang="en-US" sz="1000" dirty="0">
                          <a:latin typeface="Arial" panose="020B0604020202020204" pitchFamily="34" charset="0"/>
                          <a:cs typeface="Arial" panose="020B0604020202020204" pitchFamily="34" charset="0"/>
                        </a:rPr>
                        <a:t>Revenue Code</a:t>
                      </a:r>
                    </a:p>
                  </a:txBody>
                  <a:tcPr marL="81598" marR="81598" marT="40799" marB="40799"/>
                </a:tc>
                <a:tc>
                  <a:txBody>
                    <a:bodyPr/>
                    <a:lstStyle/>
                    <a:p>
                      <a:r>
                        <a:rPr lang="en-US" sz="1000" dirty="0">
                          <a:latin typeface="Arial" panose="020B0604020202020204" pitchFamily="34" charset="0"/>
                          <a:cs typeface="Arial" panose="020B0604020202020204" pitchFamily="34" charset="0"/>
                        </a:rPr>
                        <a:t>CPT</a:t>
                      </a:r>
                    </a:p>
                  </a:txBody>
                  <a:tcPr marL="81598" marR="81598" marT="40799" marB="40799"/>
                </a:tc>
                <a:tc>
                  <a:txBody>
                    <a:bodyPr/>
                    <a:lstStyle/>
                    <a:p>
                      <a:r>
                        <a:rPr lang="en-US" sz="1000" dirty="0">
                          <a:latin typeface="Arial" panose="020B0604020202020204" pitchFamily="34" charset="0"/>
                          <a:cs typeface="Arial" panose="020B0604020202020204" pitchFamily="34" charset="0"/>
                        </a:rPr>
                        <a:t>Price</a:t>
                      </a:r>
                    </a:p>
                  </a:txBody>
                  <a:tcPr marL="81598" marR="81598" marT="40799" marB="40799"/>
                </a:tc>
                <a:extLst>
                  <a:ext uri="{0D108BD9-81ED-4DB2-BD59-A6C34878D82A}">
                    <a16:rowId xmlns:a16="http://schemas.microsoft.com/office/drawing/2014/main" val="10000"/>
                  </a:ext>
                </a:extLst>
              </a:tr>
              <a:tr h="247588">
                <a:tc>
                  <a:txBody>
                    <a:bodyPr/>
                    <a:lstStyle/>
                    <a:p>
                      <a:r>
                        <a:rPr lang="en-US" sz="1000" dirty="0">
                          <a:latin typeface="Arial" panose="020B0604020202020204" pitchFamily="34" charset="0"/>
                          <a:cs typeface="Arial" panose="020B0604020202020204" pitchFamily="34" charset="0"/>
                        </a:rPr>
                        <a:t>1100111</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Steel Plate</a:t>
                      </a:r>
                      <a:r>
                        <a:rPr lang="en-US" sz="1000" baseline="0" dirty="0">
                          <a:latin typeface="Arial" panose="020B0604020202020204" pitchFamily="34" charset="0"/>
                          <a:cs typeface="Arial" panose="020B0604020202020204" pitchFamily="34" charset="0"/>
                        </a:rPr>
                        <a:t> 6”x4”</a:t>
                      </a:r>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272</a:t>
                      </a:r>
                    </a:p>
                  </a:txBody>
                  <a:tcPr marL="81598" marR="81598" marT="40799" marB="40799">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$1,000</a:t>
                      </a:r>
                    </a:p>
                  </a:txBody>
                  <a:tcPr marL="81598" marR="81598" marT="40799" marB="40799">
                    <a:solidFill>
                      <a:schemeClr val="bg1">
                        <a:lumMod val="95000"/>
                      </a:schemeClr>
                    </a:solidFill>
                  </a:tcPr>
                </a:tc>
                <a:extLst>
                  <a:ext uri="{0D108BD9-81ED-4DB2-BD59-A6C34878D82A}">
                    <a16:rowId xmlns:a16="http://schemas.microsoft.com/office/drawing/2014/main" val="10001"/>
                  </a:ext>
                </a:extLst>
              </a:tr>
              <a:tr h="247588">
                <a:tc>
                  <a:txBody>
                    <a:bodyPr/>
                    <a:lstStyle/>
                    <a:p>
                      <a:r>
                        <a:rPr lang="en-US" sz="1000" dirty="0">
                          <a:latin typeface="Arial" panose="020B0604020202020204" pitchFamily="34" charset="0"/>
                          <a:cs typeface="Arial" panose="020B0604020202020204" pitchFamily="34" charset="0"/>
                        </a:rPr>
                        <a:t>1100112</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Steel Rod 1”x8”</a:t>
                      </a: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278</a:t>
                      </a:r>
                    </a:p>
                  </a:txBody>
                  <a:tcPr marL="81598" marR="81598" marT="40799" marB="40799">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$1,200</a:t>
                      </a:r>
                    </a:p>
                  </a:txBody>
                  <a:tcPr marL="81598" marR="81598" marT="40799" marB="40799">
                    <a:solidFill>
                      <a:schemeClr val="bg1">
                        <a:lumMod val="95000"/>
                      </a:schemeClr>
                    </a:solidFill>
                  </a:tcPr>
                </a:tc>
                <a:extLst>
                  <a:ext uri="{0D108BD9-81ED-4DB2-BD59-A6C34878D82A}">
                    <a16:rowId xmlns:a16="http://schemas.microsoft.com/office/drawing/2014/main" val="10002"/>
                  </a:ext>
                </a:extLst>
              </a:tr>
              <a:tr h="247588">
                <a:tc>
                  <a:txBody>
                    <a:bodyPr/>
                    <a:lstStyle/>
                    <a:p>
                      <a:r>
                        <a:rPr lang="en-US" sz="1000" dirty="0">
                          <a:latin typeface="Arial" panose="020B0604020202020204" pitchFamily="34" charset="0"/>
                          <a:cs typeface="Arial" panose="020B0604020202020204" pitchFamily="34" charset="0"/>
                        </a:rPr>
                        <a:t>1100113</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Pacemaker</a:t>
                      </a: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272</a:t>
                      </a:r>
                    </a:p>
                  </a:txBody>
                  <a:tcPr marL="81598" marR="81598" marT="40799" marB="40799">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$10,000</a:t>
                      </a:r>
                    </a:p>
                  </a:txBody>
                  <a:tcPr marL="81598" marR="81598" marT="40799" marB="40799">
                    <a:solidFill>
                      <a:schemeClr val="bg1">
                        <a:lumMod val="95000"/>
                      </a:schemeClr>
                    </a:solidFill>
                  </a:tcPr>
                </a:tc>
                <a:extLst>
                  <a:ext uri="{0D108BD9-81ED-4DB2-BD59-A6C34878D82A}">
                    <a16:rowId xmlns:a16="http://schemas.microsoft.com/office/drawing/2014/main" val="10003"/>
                  </a:ext>
                </a:extLst>
              </a:tr>
              <a:tr h="247588">
                <a:tc>
                  <a:txBody>
                    <a:bodyPr/>
                    <a:lstStyle/>
                    <a:p>
                      <a:r>
                        <a:rPr lang="en-US" sz="1000" dirty="0">
                          <a:latin typeface="Arial" panose="020B0604020202020204" pitchFamily="34" charset="0"/>
                          <a:cs typeface="Arial" panose="020B0604020202020204" pitchFamily="34" charset="0"/>
                        </a:rPr>
                        <a:t>1100114</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Gauze</a:t>
                      </a: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272</a:t>
                      </a:r>
                    </a:p>
                  </a:txBody>
                  <a:tcPr marL="81598" marR="81598" marT="40799" marB="40799">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$10</a:t>
                      </a:r>
                    </a:p>
                  </a:txBody>
                  <a:tcPr marL="81598" marR="81598" marT="40799" marB="40799">
                    <a:solidFill>
                      <a:schemeClr val="bg1">
                        <a:lumMod val="95000"/>
                      </a:schemeClr>
                    </a:solidFill>
                  </a:tcPr>
                </a:tc>
                <a:extLst>
                  <a:ext uri="{0D108BD9-81ED-4DB2-BD59-A6C34878D82A}">
                    <a16:rowId xmlns:a16="http://schemas.microsoft.com/office/drawing/2014/main" val="10004"/>
                  </a:ext>
                </a:extLst>
              </a:tr>
              <a:tr h="247588">
                <a:tc>
                  <a:txBody>
                    <a:bodyPr/>
                    <a:lstStyle/>
                    <a:p>
                      <a:r>
                        <a:rPr lang="en-US" sz="1000" dirty="0">
                          <a:latin typeface="Arial" panose="020B0604020202020204" pitchFamily="34" charset="0"/>
                          <a:cs typeface="Arial" panose="020B0604020202020204" pitchFamily="34" charset="0"/>
                        </a:rPr>
                        <a:t>7789904</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Tylenol 200mg tablet</a:t>
                      </a: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250</a:t>
                      </a:r>
                    </a:p>
                  </a:txBody>
                  <a:tcPr marL="81598" marR="81598" marT="40799" marB="40799">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$25</a:t>
                      </a:r>
                    </a:p>
                  </a:txBody>
                  <a:tcPr marL="81598" marR="81598" marT="40799" marB="40799">
                    <a:solidFill>
                      <a:schemeClr val="bg1">
                        <a:lumMod val="95000"/>
                      </a:schemeClr>
                    </a:solidFill>
                  </a:tcPr>
                </a:tc>
                <a:extLst>
                  <a:ext uri="{0D108BD9-81ED-4DB2-BD59-A6C34878D82A}">
                    <a16:rowId xmlns:a16="http://schemas.microsoft.com/office/drawing/2014/main" val="10005"/>
                  </a:ext>
                </a:extLst>
              </a:tr>
              <a:tr h="247588">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7789905</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Ibuprofen 200mg tablet</a:t>
                      </a: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250</a:t>
                      </a:r>
                    </a:p>
                  </a:txBody>
                  <a:tcPr marL="81598" marR="81598" marT="40799" marB="40799">
                    <a:solidFill>
                      <a:schemeClr val="bg1">
                        <a:lumMod val="95000"/>
                      </a:schemeClr>
                    </a:solidFill>
                  </a:tcPr>
                </a:tc>
                <a:tc>
                  <a:txBody>
                    <a:bodyPr/>
                    <a:lstStyle/>
                    <a:p>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$25</a:t>
                      </a:r>
                    </a:p>
                  </a:txBody>
                  <a:tcPr marL="81598" marR="81598" marT="40799" marB="40799">
                    <a:solidFill>
                      <a:schemeClr val="bg1">
                        <a:lumMod val="95000"/>
                      </a:schemeClr>
                    </a:solidFill>
                  </a:tcPr>
                </a:tc>
                <a:extLst>
                  <a:ext uri="{0D108BD9-81ED-4DB2-BD59-A6C34878D82A}">
                    <a16:rowId xmlns:a16="http://schemas.microsoft.com/office/drawing/2014/main" val="10006"/>
                  </a:ext>
                </a:extLst>
              </a:tr>
              <a:tr h="247588">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7789906</a:t>
                      </a:r>
                    </a:p>
                  </a:txBody>
                  <a:tcPr marL="81598" marR="81598" marT="40799" marB="40799">
                    <a:solidFill>
                      <a:schemeClr val="bg1">
                        <a:lumMod val="95000"/>
                      </a:schemeClr>
                    </a:solidFill>
                  </a:tcPr>
                </a:tc>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Morphine 1mg</a:t>
                      </a:r>
                      <a:r>
                        <a:rPr lang="en-US" sz="1000" baseline="0" dirty="0">
                          <a:latin typeface="Arial" panose="020B0604020202020204" pitchFamily="34" charset="0"/>
                          <a:cs typeface="Arial" panose="020B0604020202020204" pitchFamily="34" charset="0"/>
                        </a:rPr>
                        <a:t> injection</a:t>
                      </a:r>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250</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J2270</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$1,500</a:t>
                      </a:r>
                    </a:p>
                  </a:txBody>
                  <a:tcPr marL="81598" marR="81598" marT="40799" marB="40799">
                    <a:solidFill>
                      <a:schemeClr val="bg1">
                        <a:lumMod val="95000"/>
                      </a:schemeClr>
                    </a:solidFill>
                  </a:tcPr>
                </a:tc>
                <a:extLst>
                  <a:ext uri="{0D108BD9-81ED-4DB2-BD59-A6C34878D82A}">
                    <a16:rowId xmlns:a16="http://schemas.microsoft.com/office/drawing/2014/main" val="10007"/>
                  </a:ext>
                </a:extLst>
              </a:tr>
              <a:tr h="247588">
                <a:tc>
                  <a:txBody>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7789907</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Ondansetron 1mg</a:t>
                      </a:r>
                      <a:r>
                        <a:rPr lang="en-US" sz="1000" baseline="0" dirty="0">
                          <a:latin typeface="Arial" panose="020B0604020202020204" pitchFamily="34" charset="0"/>
                          <a:cs typeface="Arial" panose="020B0604020202020204" pitchFamily="34" charset="0"/>
                        </a:rPr>
                        <a:t> injection</a:t>
                      </a:r>
                      <a:endParaRPr lang="en-US" sz="1000" dirty="0">
                        <a:latin typeface="Arial" panose="020B0604020202020204" pitchFamily="34" charset="0"/>
                        <a:cs typeface="Arial" panose="020B0604020202020204" pitchFamily="34" charset="0"/>
                      </a:endParaRPr>
                    </a:p>
                  </a:txBody>
                  <a:tcPr marL="81598" marR="81598" marT="40799" marB="40799">
                    <a:solidFill>
                      <a:schemeClr val="bg1">
                        <a:lumMod val="95000"/>
                      </a:schemeClr>
                    </a:solidFill>
                  </a:tcPr>
                </a:tc>
                <a:tc>
                  <a:txBody>
                    <a:bodyPr/>
                    <a:lstStyle/>
                    <a:p>
                      <a:pPr algn="ctr"/>
                      <a:r>
                        <a:rPr lang="en-US" sz="1000" dirty="0">
                          <a:latin typeface="Arial" panose="020B0604020202020204" pitchFamily="34" charset="0"/>
                          <a:cs typeface="Arial" panose="020B0604020202020204" pitchFamily="34" charset="0"/>
                        </a:rPr>
                        <a:t>636</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J2405</a:t>
                      </a:r>
                    </a:p>
                  </a:txBody>
                  <a:tcPr marL="81598" marR="81598" marT="40799" marB="40799">
                    <a:solidFill>
                      <a:schemeClr val="bg1">
                        <a:lumMod val="95000"/>
                      </a:schemeClr>
                    </a:solidFill>
                  </a:tcPr>
                </a:tc>
                <a:tc>
                  <a:txBody>
                    <a:bodyPr/>
                    <a:lstStyle/>
                    <a:p>
                      <a:r>
                        <a:rPr lang="en-US" sz="1000" dirty="0">
                          <a:latin typeface="Arial" panose="020B0604020202020204" pitchFamily="34" charset="0"/>
                          <a:cs typeface="Arial" panose="020B0604020202020204" pitchFamily="34" charset="0"/>
                        </a:rPr>
                        <a:t>$1,500</a:t>
                      </a:r>
                    </a:p>
                  </a:txBody>
                  <a:tcPr marL="81598" marR="81598" marT="40799" marB="40799">
                    <a:solidFill>
                      <a:schemeClr val="bg1">
                        <a:lumMod val="95000"/>
                      </a:schemeClr>
                    </a:solidFill>
                  </a:tcPr>
                </a:tc>
                <a:extLst>
                  <a:ext uri="{0D108BD9-81ED-4DB2-BD59-A6C34878D82A}">
                    <a16:rowId xmlns:a16="http://schemas.microsoft.com/office/drawing/2014/main" val="10008"/>
                  </a:ext>
                </a:extLst>
              </a:tr>
            </a:tbl>
          </a:graphicData>
        </a:graphic>
      </p:graphicFrame>
      <p:sp>
        <p:nvSpPr>
          <p:cNvPr id="7" name="Rectangle 6">
            <a:extLst>
              <a:ext uri="{FF2B5EF4-FFF2-40B4-BE49-F238E27FC236}">
                <a16:creationId xmlns:a16="http://schemas.microsoft.com/office/drawing/2014/main" id="{44CEF354-5125-284E-B472-6C641701BC71}"/>
              </a:ext>
            </a:extLst>
          </p:cNvPr>
          <p:cNvSpPr/>
          <p:nvPr/>
        </p:nvSpPr>
        <p:spPr>
          <a:xfrm>
            <a:off x="4361175" y="1624987"/>
            <a:ext cx="4353240" cy="282420"/>
          </a:xfrm>
          <a:prstGeom prst="rect">
            <a:avLst/>
          </a:prstGeom>
          <a:noFill/>
          <a:ln w="19050" cap="rnd">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0" name="Table 9">
            <a:extLst>
              <a:ext uri="{FF2B5EF4-FFF2-40B4-BE49-F238E27FC236}">
                <a16:creationId xmlns:a16="http://schemas.microsoft.com/office/drawing/2014/main" id="{A1EE79A4-12A4-8147-8D56-32770B3B4B21}"/>
              </a:ext>
            </a:extLst>
          </p:cNvPr>
          <p:cNvGraphicFramePr>
            <a:graphicFrameLocks noGrp="1"/>
          </p:cNvGraphicFramePr>
          <p:nvPr>
            <p:extLst>
              <p:ext uri="{D42A27DB-BD31-4B8C-83A1-F6EECF244321}">
                <p14:modId xmlns:p14="http://schemas.microsoft.com/office/powerpoint/2010/main" val="765557017"/>
              </p:ext>
            </p:extLst>
          </p:nvPr>
        </p:nvGraphicFramePr>
        <p:xfrm>
          <a:off x="411163" y="1620265"/>
          <a:ext cx="2756387" cy="1649568"/>
        </p:xfrm>
        <a:graphic>
          <a:graphicData uri="http://schemas.openxmlformats.org/drawingml/2006/table">
            <a:tbl>
              <a:tblPr firstRow="1" bandRow="1">
                <a:tableStyleId>{5C22544A-7EE6-4342-B048-85BDC9FD1C3A}</a:tableStyleId>
              </a:tblPr>
              <a:tblGrid>
                <a:gridCol w="1155905">
                  <a:extLst>
                    <a:ext uri="{9D8B030D-6E8A-4147-A177-3AD203B41FA5}">
                      <a16:colId xmlns:a16="http://schemas.microsoft.com/office/drawing/2014/main" val="20000"/>
                    </a:ext>
                  </a:extLst>
                </a:gridCol>
                <a:gridCol w="1600482">
                  <a:extLst>
                    <a:ext uri="{9D8B030D-6E8A-4147-A177-3AD203B41FA5}">
                      <a16:colId xmlns:a16="http://schemas.microsoft.com/office/drawing/2014/main" val="20001"/>
                    </a:ext>
                  </a:extLst>
                </a:gridCol>
              </a:tblGrid>
              <a:tr h="242564">
                <a:tc>
                  <a:txBody>
                    <a:bodyPr/>
                    <a:lstStyle/>
                    <a:p>
                      <a:r>
                        <a:rPr lang="en-US" sz="1100" dirty="0">
                          <a:latin typeface="Arial" panose="020B0604020202020204" pitchFamily="34" charset="0"/>
                          <a:cs typeface="Arial" panose="020B0604020202020204" pitchFamily="34" charset="0"/>
                        </a:rPr>
                        <a:t>Revenue Code</a:t>
                      </a:r>
                    </a:p>
                  </a:txBody>
                  <a:tcPr marL="76599" marR="76599" marT="38300" marB="38300"/>
                </a:tc>
                <a:tc>
                  <a:txBody>
                    <a:bodyPr/>
                    <a:lstStyle/>
                    <a:p>
                      <a:r>
                        <a:rPr lang="en-US" sz="1100" dirty="0">
                          <a:latin typeface="Arial" panose="020B0604020202020204" pitchFamily="34" charset="0"/>
                          <a:cs typeface="Arial" panose="020B0604020202020204" pitchFamily="34" charset="0"/>
                        </a:rPr>
                        <a:t>Description</a:t>
                      </a:r>
                    </a:p>
                  </a:txBody>
                  <a:tcPr marL="76599" marR="76599" marT="38300" marB="38300"/>
                </a:tc>
                <a:extLst>
                  <a:ext uri="{0D108BD9-81ED-4DB2-BD59-A6C34878D82A}">
                    <a16:rowId xmlns:a16="http://schemas.microsoft.com/office/drawing/2014/main" val="10000"/>
                  </a:ext>
                </a:extLst>
              </a:tr>
              <a:tr h="248362">
                <a:tc>
                  <a:txBody>
                    <a:bodyPr/>
                    <a:lstStyle/>
                    <a:p>
                      <a:pPr algn="ctr"/>
                      <a:r>
                        <a:rPr lang="en-US" sz="1100" dirty="0">
                          <a:latin typeface="Arial" panose="020B0604020202020204" pitchFamily="34" charset="0"/>
                          <a:cs typeface="Arial" panose="020B0604020202020204" pitchFamily="34" charset="0"/>
                        </a:rPr>
                        <a:t>278</a:t>
                      </a:r>
                    </a:p>
                  </a:txBody>
                  <a:tcPr marL="76599" marR="76599" marT="38300" marB="38300">
                    <a:solidFill>
                      <a:schemeClr val="bg1">
                        <a:lumMod val="95000"/>
                      </a:schemeClr>
                    </a:solidFill>
                  </a:tcPr>
                </a:tc>
                <a:tc>
                  <a:txBody>
                    <a:bodyPr/>
                    <a:lstStyle/>
                    <a:p>
                      <a:r>
                        <a:rPr lang="en-US" sz="1100" dirty="0">
                          <a:latin typeface="Arial" panose="020B0604020202020204" pitchFamily="34" charset="0"/>
                          <a:cs typeface="Arial" panose="020B0604020202020204" pitchFamily="34" charset="0"/>
                        </a:rPr>
                        <a:t>Implant</a:t>
                      </a:r>
                    </a:p>
                  </a:txBody>
                  <a:tcPr marL="76599" marR="76599" marT="38300" marB="38300">
                    <a:solidFill>
                      <a:schemeClr val="bg1">
                        <a:lumMod val="95000"/>
                      </a:schemeClr>
                    </a:solidFill>
                  </a:tcPr>
                </a:tc>
                <a:extLst>
                  <a:ext uri="{0D108BD9-81ED-4DB2-BD59-A6C34878D82A}">
                    <a16:rowId xmlns:a16="http://schemas.microsoft.com/office/drawing/2014/main" val="10001"/>
                  </a:ext>
                </a:extLst>
              </a:tr>
              <a:tr h="248362">
                <a:tc>
                  <a:txBody>
                    <a:bodyPr/>
                    <a:lstStyle/>
                    <a:p>
                      <a:pPr algn="ctr"/>
                      <a:r>
                        <a:rPr lang="en-US" sz="1100" dirty="0">
                          <a:latin typeface="Arial" panose="020B0604020202020204" pitchFamily="34" charset="0"/>
                          <a:cs typeface="Arial" panose="020B0604020202020204" pitchFamily="34" charset="0"/>
                        </a:rPr>
                        <a:t>275</a:t>
                      </a:r>
                    </a:p>
                  </a:txBody>
                  <a:tcPr marL="76599" marR="76599" marT="38300" marB="38300">
                    <a:solidFill>
                      <a:schemeClr val="bg1">
                        <a:lumMod val="95000"/>
                      </a:schemeClr>
                    </a:solidFill>
                  </a:tcPr>
                </a:tc>
                <a:tc>
                  <a:txBody>
                    <a:bodyPr/>
                    <a:lstStyle/>
                    <a:p>
                      <a:r>
                        <a:rPr lang="en-US" sz="1100" dirty="0">
                          <a:latin typeface="Arial" panose="020B0604020202020204" pitchFamily="34" charset="0"/>
                          <a:cs typeface="Arial" panose="020B0604020202020204" pitchFamily="34" charset="0"/>
                        </a:rPr>
                        <a:t>Pacemaker</a:t>
                      </a:r>
                    </a:p>
                  </a:txBody>
                  <a:tcPr marL="76599" marR="76599" marT="38300" marB="38300">
                    <a:solidFill>
                      <a:schemeClr val="bg1">
                        <a:lumMod val="95000"/>
                      </a:schemeClr>
                    </a:solidFill>
                  </a:tcPr>
                </a:tc>
                <a:extLst>
                  <a:ext uri="{0D108BD9-81ED-4DB2-BD59-A6C34878D82A}">
                    <a16:rowId xmlns:a16="http://schemas.microsoft.com/office/drawing/2014/main" val="10002"/>
                  </a:ext>
                </a:extLst>
              </a:tr>
              <a:tr h="248362">
                <a:tc>
                  <a:txBody>
                    <a:bodyPr/>
                    <a:lstStyle/>
                    <a:p>
                      <a:pPr algn="ctr"/>
                      <a:r>
                        <a:rPr lang="en-US" sz="1100" dirty="0">
                          <a:latin typeface="Arial" panose="020B0604020202020204" pitchFamily="34" charset="0"/>
                          <a:cs typeface="Arial" panose="020B0604020202020204" pitchFamily="34" charset="0"/>
                        </a:rPr>
                        <a:t>272</a:t>
                      </a:r>
                    </a:p>
                  </a:txBody>
                  <a:tcPr marL="76599" marR="76599" marT="38300" marB="38300">
                    <a:solidFill>
                      <a:schemeClr val="bg1">
                        <a:lumMod val="95000"/>
                      </a:schemeClr>
                    </a:solidFill>
                  </a:tcPr>
                </a:tc>
                <a:tc>
                  <a:txBody>
                    <a:bodyPr/>
                    <a:lstStyle/>
                    <a:p>
                      <a:r>
                        <a:rPr lang="en-US" sz="1100" dirty="0">
                          <a:latin typeface="Arial" panose="020B0604020202020204" pitchFamily="34" charset="0"/>
                          <a:cs typeface="Arial" panose="020B0604020202020204" pitchFamily="34" charset="0"/>
                        </a:rPr>
                        <a:t>Sterile Supply</a:t>
                      </a:r>
                    </a:p>
                  </a:txBody>
                  <a:tcPr marL="76599" marR="76599" marT="38300" marB="38300">
                    <a:solidFill>
                      <a:schemeClr val="bg1">
                        <a:lumMod val="95000"/>
                      </a:schemeClr>
                    </a:solidFill>
                  </a:tcPr>
                </a:tc>
                <a:extLst>
                  <a:ext uri="{0D108BD9-81ED-4DB2-BD59-A6C34878D82A}">
                    <a16:rowId xmlns:a16="http://schemas.microsoft.com/office/drawing/2014/main" val="10003"/>
                  </a:ext>
                </a:extLst>
              </a:tr>
              <a:tr h="248362">
                <a:tc>
                  <a:txBody>
                    <a:bodyPr/>
                    <a:lstStyle/>
                    <a:p>
                      <a:pPr algn="ctr"/>
                      <a:r>
                        <a:rPr lang="en-US" sz="1100" dirty="0">
                          <a:latin typeface="Arial" panose="020B0604020202020204" pitchFamily="34" charset="0"/>
                          <a:cs typeface="Arial" panose="020B0604020202020204" pitchFamily="34" charset="0"/>
                        </a:rPr>
                        <a:t>250</a:t>
                      </a:r>
                    </a:p>
                  </a:txBody>
                  <a:tcPr marL="76599" marR="76599" marT="38300" marB="38300">
                    <a:solidFill>
                      <a:schemeClr val="bg1">
                        <a:lumMod val="95000"/>
                      </a:schemeClr>
                    </a:solidFill>
                  </a:tcPr>
                </a:tc>
                <a:tc>
                  <a:txBody>
                    <a:bodyPr/>
                    <a:lstStyle/>
                    <a:p>
                      <a:r>
                        <a:rPr lang="en-US" sz="1100" dirty="0">
                          <a:latin typeface="Arial" panose="020B0604020202020204" pitchFamily="34" charset="0"/>
                          <a:cs typeface="Arial" panose="020B0604020202020204" pitchFamily="34" charset="0"/>
                        </a:rPr>
                        <a:t>Pharmacy</a:t>
                      </a:r>
                    </a:p>
                  </a:txBody>
                  <a:tcPr marL="76599" marR="76599" marT="38300" marB="38300">
                    <a:solidFill>
                      <a:schemeClr val="bg1">
                        <a:lumMod val="95000"/>
                      </a:schemeClr>
                    </a:solidFill>
                  </a:tcPr>
                </a:tc>
                <a:extLst>
                  <a:ext uri="{0D108BD9-81ED-4DB2-BD59-A6C34878D82A}">
                    <a16:rowId xmlns:a16="http://schemas.microsoft.com/office/drawing/2014/main" val="10004"/>
                  </a:ext>
                </a:extLst>
              </a:tr>
              <a:tr h="408529">
                <a:tc>
                  <a:txBody>
                    <a:bodyPr/>
                    <a:lstStyle/>
                    <a:p>
                      <a:pPr algn="ctr"/>
                      <a:r>
                        <a:rPr lang="en-US" sz="1100" dirty="0">
                          <a:latin typeface="Arial" panose="020B0604020202020204" pitchFamily="34" charset="0"/>
                          <a:cs typeface="Arial" panose="020B0604020202020204" pitchFamily="34" charset="0"/>
                        </a:rPr>
                        <a:t>636</a:t>
                      </a:r>
                    </a:p>
                  </a:txBody>
                  <a:tcPr marL="76599" marR="76599" marT="38300" marB="38300">
                    <a:solidFill>
                      <a:schemeClr val="bg1">
                        <a:lumMod val="95000"/>
                      </a:schemeClr>
                    </a:solidFill>
                  </a:tcPr>
                </a:tc>
                <a:tc>
                  <a:txBody>
                    <a:bodyPr/>
                    <a:lstStyle/>
                    <a:p>
                      <a:r>
                        <a:rPr lang="en-US" sz="1100" dirty="0">
                          <a:latin typeface="Arial" panose="020B0604020202020204" pitchFamily="34" charset="0"/>
                          <a:cs typeface="Arial" panose="020B0604020202020204" pitchFamily="34" charset="0"/>
                        </a:rPr>
                        <a:t>Drugs with Detailed</a:t>
                      </a:r>
                      <a:r>
                        <a:rPr lang="en-US" sz="1100" baseline="0" dirty="0">
                          <a:latin typeface="Arial" panose="020B0604020202020204" pitchFamily="34" charset="0"/>
                          <a:cs typeface="Arial" panose="020B0604020202020204" pitchFamily="34" charset="0"/>
                        </a:rPr>
                        <a:t> Coding</a:t>
                      </a:r>
                      <a:endParaRPr lang="en-US" sz="1100" dirty="0">
                        <a:latin typeface="Arial" panose="020B0604020202020204" pitchFamily="34" charset="0"/>
                        <a:cs typeface="Arial" panose="020B0604020202020204" pitchFamily="34" charset="0"/>
                      </a:endParaRPr>
                    </a:p>
                  </a:txBody>
                  <a:tcPr marL="76599" marR="76599" marT="38300" marB="38300">
                    <a:solidFill>
                      <a:schemeClr val="bg1">
                        <a:lumMod val="95000"/>
                      </a:schemeClr>
                    </a:solidFill>
                  </a:tcPr>
                </a:tc>
                <a:extLst>
                  <a:ext uri="{0D108BD9-81ED-4DB2-BD59-A6C34878D82A}">
                    <a16:rowId xmlns:a16="http://schemas.microsoft.com/office/drawing/2014/main" val="10005"/>
                  </a:ext>
                </a:extLst>
              </a:tr>
            </a:tbl>
          </a:graphicData>
        </a:graphic>
      </p:graphicFrame>
      <p:sp>
        <p:nvSpPr>
          <p:cNvPr id="12" name="Text Placeholder 2">
            <a:extLst>
              <a:ext uri="{FF2B5EF4-FFF2-40B4-BE49-F238E27FC236}">
                <a16:creationId xmlns:a16="http://schemas.microsoft.com/office/drawing/2014/main" id="{588D85A7-2791-344B-A253-3BFD57443E6B}"/>
              </a:ext>
            </a:extLst>
          </p:cNvPr>
          <p:cNvSpPr txBox="1">
            <a:spLocks/>
          </p:cNvSpPr>
          <p:nvPr/>
        </p:nvSpPr>
        <p:spPr>
          <a:xfrm>
            <a:off x="805109" y="1095439"/>
            <a:ext cx="1968493" cy="524826"/>
          </a:xfrm>
          <a:prstGeom prst="rect">
            <a:avLst/>
          </a:prstGeom>
        </p:spPr>
        <p:txBody>
          <a:bodyPr lIns="0" tIns="0" rIns="0" bIns="0">
            <a:norm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700" dirty="0">
                <a:solidFill>
                  <a:schemeClr val="tx2"/>
                </a:solidFill>
              </a:rPr>
              <a:t>Proper Revenue Code Assignment</a:t>
            </a:r>
          </a:p>
        </p:txBody>
      </p:sp>
      <p:sp>
        <p:nvSpPr>
          <p:cNvPr id="13" name="Rectangle 12">
            <a:extLst>
              <a:ext uri="{FF2B5EF4-FFF2-40B4-BE49-F238E27FC236}">
                <a16:creationId xmlns:a16="http://schemas.microsoft.com/office/drawing/2014/main" id="{1E385822-EFA5-CE40-BAB5-3A605BCAFFD7}"/>
              </a:ext>
            </a:extLst>
          </p:cNvPr>
          <p:cNvSpPr/>
          <p:nvPr/>
        </p:nvSpPr>
        <p:spPr>
          <a:xfrm>
            <a:off x="4361175" y="2124783"/>
            <a:ext cx="4353240" cy="282420"/>
          </a:xfrm>
          <a:prstGeom prst="rect">
            <a:avLst/>
          </a:prstGeom>
          <a:noFill/>
          <a:ln w="19050" cap="rnd">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6D37F10-30B5-8841-AD70-BFD4F43F71FF}"/>
              </a:ext>
            </a:extLst>
          </p:cNvPr>
          <p:cNvSpPr/>
          <p:nvPr/>
        </p:nvSpPr>
        <p:spPr>
          <a:xfrm>
            <a:off x="4361175" y="3113017"/>
            <a:ext cx="4353240" cy="282420"/>
          </a:xfrm>
          <a:prstGeom prst="rect">
            <a:avLst/>
          </a:prstGeom>
          <a:noFill/>
          <a:ln w="19050" cap="rnd">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EC214B7-C7D3-4C28-9829-8EB8A3066A07}"/>
              </a:ext>
            </a:extLst>
          </p:cNvPr>
          <p:cNvSpPr txBox="1"/>
          <p:nvPr/>
        </p:nvSpPr>
        <p:spPr>
          <a:xfrm>
            <a:off x="1040725" y="3836383"/>
            <a:ext cx="7024166" cy="764024"/>
          </a:xfrm>
          <a:prstGeom prst="roundRect">
            <a:avLst>
              <a:gd name="adj" fmla="val 11299"/>
            </a:avLst>
          </a:prstGeom>
          <a:noFill/>
          <a:ln>
            <a:solidFill>
              <a:schemeClr val="bg1">
                <a:lumMod val="75000"/>
              </a:schemeClr>
            </a:solidFill>
          </a:ln>
        </p:spPr>
        <p:txBody>
          <a:bodyPr wrap="square" rtlCol="0" anchor="ctr">
            <a:spAutoFit/>
          </a:bodyPr>
          <a:lstStyle/>
          <a:p>
            <a:pPr algn="ctr"/>
            <a:r>
              <a:rPr lang="en-US" dirty="0"/>
              <a:t>Contracted Reimbursement Rate for RC 275: 60% of Charges</a:t>
            </a:r>
          </a:p>
          <a:p>
            <a:pPr algn="ctr"/>
            <a:r>
              <a:rPr lang="en-US" dirty="0"/>
              <a:t>Contracted Reimbursement Rate for RC 272: Not Carved Out, included in Per Diem Rate</a:t>
            </a:r>
          </a:p>
          <a:p>
            <a:pPr algn="ctr"/>
            <a:r>
              <a:rPr lang="en-US" b="1" dirty="0"/>
              <a:t>Missed RC 275 Reimbursement: $6,000 </a:t>
            </a:r>
          </a:p>
        </p:txBody>
      </p:sp>
    </p:spTree>
    <p:extLst>
      <p:ext uri="{BB962C8B-B14F-4D97-AF65-F5344CB8AC3E}">
        <p14:creationId xmlns:p14="http://schemas.microsoft.com/office/powerpoint/2010/main" val="156869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8FA7-E9F8-974B-8B22-F527D15BB1A6}"/>
              </a:ext>
            </a:extLst>
          </p:cNvPr>
          <p:cNvSpPr>
            <a:spLocks noGrp="1"/>
          </p:cNvSpPr>
          <p:nvPr>
            <p:ph type="title"/>
          </p:nvPr>
        </p:nvSpPr>
        <p:spPr/>
        <p:txBody>
          <a:bodyPr/>
          <a:lstStyle/>
          <a:p>
            <a:r>
              <a:rPr lang="en-US" dirty="0"/>
              <a:t>Why Should We Care About the Life Cycle of a Claim?</a:t>
            </a:r>
          </a:p>
        </p:txBody>
      </p:sp>
      <p:sp>
        <p:nvSpPr>
          <p:cNvPr id="3" name="Text Placeholder 2">
            <a:extLst>
              <a:ext uri="{FF2B5EF4-FFF2-40B4-BE49-F238E27FC236}">
                <a16:creationId xmlns:a16="http://schemas.microsoft.com/office/drawing/2014/main" id="{0BE43901-86B2-AE42-8057-BAA98E0CBBAF}"/>
              </a:ext>
            </a:extLst>
          </p:cNvPr>
          <p:cNvSpPr>
            <a:spLocks noGrp="1"/>
          </p:cNvSpPr>
          <p:nvPr>
            <p:ph type="body" sz="quarter" idx="13"/>
          </p:nvPr>
        </p:nvSpPr>
        <p:spPr>
          <a:xfrm>
            <a:off x="411163" y="730526"/>
            <a:ext cx="4142908" cy="3930926"/>
          </a:xfrm>
        </p:spPr>
        <p:txBody>
          <a:bodyPr>
            <a:normAutofit/>
          </a:bodyPr>
          <a:lstStyle/>
          <a:p>
            <a:r>
              <a:rPr lang="en-US" sz="1900" dirty="0"/>
              <a:t>The revenue cycle is the lifeblood of a healthcare organization </a:t>
            </a:r>
          </a:p>
          <a:p>
            <a:pPr marL="0" lvl="1" indent="0">
              <a:buNone/>
            </a:pPr>
            <a:r>
              <a:rPr lang="en-US" dirty="0"/>
              <a:t>Without regular monitoring and adjustments, errors and inefficiencies will damage the financial stability and success of the organization, perhaps to the point of no return. </a:t>
            </a:r>
          </a:p>
          <a:p>
            <a:pPr marL="0" lvl="1" indent="0">
              <a:buNone/>
            </a:pPr>
            <a:r>
              <a:rPr lang="en-US" dirty="0"/>
              <a:t>Ensuring an organization’s revenue cycle is operating accurately and efficiently will mitigate errors, thus preventing future denials or delays in payment.</a:t>
            </a:r>
          </a:p>
        </p:txBody>
      </p:sp>
      <p:sp>
        <p:nvSpPr>
          <p:cNvPr id="4" name="Slide Number Placeholder 3">
            <a:extLst>
              <a:ext uri="{FF2B5EF4-FFF2-40B4-BE49-F238E27FC236}">
                <a16:creationId xmlns:a16="http://schemas.microsoft.com/office/drawing/2014/main" id="{5F8544D3-CB18-8A43-BDC1-E1C806A83F43}"/>
              </a:ext>
            </a:extLst>
          </p:cNvPr>
          <p:cNvSpPr>
            <a:spLocks noGrp="1"/>
          </p:cNvSpPr>
          <p:nvPr>
            <p:ph type="sldNum" sz="quarter" idx="14"/>
          </p:nvPr>
        </p:nvSpPr>
        <p:spPr/>
        <p:txBody>
          <a:bodyPr/>
          <a:lstStyle/>
          <a:p>
            <a:fld id="{F0C22504-BBC8-2042-BA97-C1929195E00D}" type="slidenum">
              <a:rPr lang="en-US" smtClean="0"/>
              <a:pPr/>
              <a:t>2</a:t>
            </a:fld>
            <a:endParaRPr lang="en-US" dirty="0"/>
          </a:p>
        </p:txBody>
      </p:sp>
      <p:grpSp>
        <p:nvGrpSpPr>
          <p:cNvPr id="6" name="Group 5">
            <a:extLst>
              <a:ext uri="{FF2B5EF4-FFF2-40B4-BE49-F238E27FC236}">
                <a16:creationId xmlns:a16="http://schemas.microsoft.com/office/drawing/2014/main" id="{E7ADCB16-0C40-B546-8E96-6E0FEEE0B64C}"/>
              </a:ext>
            </a:extLst>
          </p:cNvPr>
          <p:cNvGrpSpPr/>
          <p:nvPr/>
        </p:nvGrpSpPr>
        <p:grpSpPr>
          <a:xfrm>
            <a:off x="4772249" y="766382"/>
            <a:ext cx="3904812" cy="3895070"/>
            <a:chOff x="4772249" y="766382"/>
            <a:chExt cx="3904812" cy="3895070"/>
          </a:xfrm>
        </p:grpSpPr>
        <p:sp>
          <p:nvSpPr>
            <p:cNvPr id="7" name="Bent Arrow 6">
              <a:extLst>
                <a:ext uri="{FF2B5EF4-FFF2-40B4-BE49-F238E27FC236}">
                  <a16:creationId xmlns:a16="http://schemas.microsoft.com/office/drawing/2014/main" id="{F06CECA7-FBDF-3441-B35B-F546B722885E}"/>
                </a:ext>
              </a:extLst>
            </p:cNvPr>
            <p:cNvSpPr/>
            <p:nvPr/>
          </p:nvSpPr>
          <p:spPr>
            <a:xfrm rot="16200000">
              <a:off x="4946470" y="3557663"/>
              <a:ext cx="837516" cy="738565"/>
            </a:xfrm>
            <a:prstGeom prst="bentArrow">
              <a:avLst>
                <a:gd name="adj1" fmla="val 20145"/>
                <a:gd name="adj2" fmla="val 21359"/>
                <a:gd name="adj3" fmla="val 25000"/>
                <a:gd name="adj4" fmla="val 43750"/>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1">
              <a:extLst>
                <a:ext uri="{FF2B5EF4-FFF2-40B4-BE49-F238E27FC236}">
                  <a16:creationId xmlns:a16="http://schemas.microsoft.com/office/drawing/2014/main" id="{18351FFD-E8AC-EC4A-9451-C22893E28EFC}"/>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614707" y="3928027"/>
              <a:ext cx="22145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ECE611DE-08BA-EC48-BC5B-C42BD3321CE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94950" y="2331883"/>
              <a:ext cx="854075" cy="1052513"/>
            </a:xfrm>
            <a:prstGeom prst="rect">
              <a:avLst/>
            </a:prstGeom>
            <a:noFill/>
            <a:ln w="63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77BFF74-ACC0-DD4E-B902-455865A6B810}"/>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693335" y="766382"/>
              <a:ext cx="19462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976A3D2D-6635-B84D-8540-8D580AAB28C6}"/>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813420" y="2396565"/>
              <a:ext cx="863641" cy="87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1B8D1862-62CB-5D46-81A9-BD14051F9989}"/>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772249" y="2448280"/>
              <a:ext cx="652261" cy="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0116B0D8-1C03-9847-ADFD-2A65A5229836}"/>
                </a:ext>
              </a:extLst>
            </p:cNvPr>
            <p:cNvSpPr txBox="1"/>
            <p:nvPr/>
          </p:nvSpPr>
          <p:spPr>
            <a:xfrm rot="21245717">
              <a:off x="4932760" y="2199255"/>
              <a:ext cx="663964" cy="215444"/>
            </a:xfrm>
            <a:prstGeom prst="rect">
              <a:avLst/>
            </a:prstGeom>
            <a:noFill/>
          </p:spPr>
          <p:txBody>
            <a:bodyPr wrap="none" rtlCol="0">
              <a:spAutoFit/>
            </a:bodyPr>
            <a:lstStyle/>
            <a:p>
              <a:r>
                <a:rPr lang="en-US" sz="800" b="1" dirty="0">
                  <a:solidFill>
                    <a:schemeClr val="bg2"/>
                  </a:solidFill>
                </a:rPr>
                <a:t>Approved</a:t>
              </a:r>
            </a:p>
          </p:txBody>
        </p:sp>
        <p:sp>
          <p:nvSpPr>
            <p:cNvPr id="14" name="TextBox 13">
              <a:extLst>
                <a:ext uri="{FF2B5EF4-FFF2-40B4-BE49-F238E27FC236}">
                  <a16:creationId xmlns:a16="http://schemas.microsoft.com/office/drawing/2014/main" id="{DBB518EC-9DCE-E243-9B5B-534D2D6FB6E7}"/>
                </a:ext>
              </a:extLst>
            </p:cNvPr>
            <p:cNvSpPr txBox="1"/>
            <p:nvPr/>
          </p:nvSpPr>
          <p:spPr>
            <a:xfrm rot="914583">
              <a:off x="5378833" y="2340558"/>
              <a:ext cx="527709" cy="215444"/>
            </a:xfrm>
            <a:prstGeom prst="rect">
              <a:avLst/>
            </a:prstGeom>
            <a:noFill/>
          </p:spPr>
          <p:txBody>
            <a:bodyPr wrap="none" rtlCol="0">
              <a:spAutoFit/>
            </a:bodyPr>
            <a:lstStyle/>
            <a:p>
              <a:r>
                <a:rPr lang="en-US" sz="800" b="1" dirty="0">
                  <a:solidFill>
                    <a:srgbClr val="FF0000"/>
                  </a:solidFill>
                </a:rPr>
                <a:t>Denied</a:t>
              </a:r>
            </a:p>
          </p:txBody>
        </p:sp>
        <p:sp>
          <p:nvSpPr>
            <p:cNvPr id="15" name="Bent Arrow 14">
              <a:extLst>
                <a:ext uri="{FF2B5EF4-FFF2-40B4-BE49-F238E27FC236}">
                  <a16:creationId xmlns:a16="http://schemas.microsoft.com/office/drawing/2014/main" id="{04A6E1C9-1807-4948-A546-5A2FC46A49E5}"/>
                </a:ext>
              </a:extLst>
            </p:cNvPr>
            <p:cNvSpPr/>
            <p:nvPr/>
          </p:nvSpPr>
          <p:spPr>
            <a:xfrm rot="5400000">
              <a:off x="7683484" y="1446355"/>
              <a:ext cx="918682" cy="738565"/>
            </a:xfrm>
            <a:prstGeom prst="bentArrow">
              <a:avLst>
                <a:gd name="adj1" fmla="val 20144"/>
                <a:gd name="adj2" fmla="val 21359"/>
                <a:gd name="adj3" fmla="val 25000"/>
                <a:gd name="adj4" fmla="val 43750"/>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a:extLst>
                <a:ext uri="{FF2B5EF4-FFF2-40B4-BE49-F238E27FC236}">
                  <a16:creationId xmlns:a16="http://schemas.microsoft.com/office/drawing/2014/main" id="{35BCA3AB-8CDA-BE4D-AD53-D835C2D08010}"/>
                </a:ext>
              </a:extLst>
            </p:cNvPr>
            <p:cNvSpPr/>
            <p:nvPr/>
          </p:nvSpPr>
          <p:spPr>
            <a:xfrm rot="10800000">
              <a:off x="7843416" y="3384394"/>
              <a:ext cx="598820" cy="1031181"/>
            </a:xfrm>
            <a:prstGeom prst="bentArrow">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ent Arrow 16">
              <a:extLst>
                <a:ext uri="{FF2B5EF4-FFF2-40B4-BE49-F238E27FC236}">
                  <a16:creationId xmlns:a16="http://schemas.microsoft.com/office/drawing/2014/main" id="{95AF506D-6ED3-004F-82FC-ACB1BFE3B64C}"/>
                </a:ext>
              </a:extLst>
            </p:cNvPr>
            <p:cNvSpPr/>
            <p:nvPr/>
          </p:nvSpPr>
          <p:spPr>
            <a:xfrm>
              <a:off x="5034982" y="1286423"/>
              <a:ext cx="598820" cy="988553"/>
            </a:xfrm>
            <a:prstGeom prst="bentArrow">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961019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EC50-5920-BC41-A7B6-1AB82158B80A}"/>
              </a:ext>
            </a:extLst>
          </p:cNvPr>
          <p:cNvSpPr>
            <a:spLocks noGrp="1"/>
          </p:cNvSpPr>
          <p:nvPr>
            <p:ph type="title"/>
          </p:nvPr>
        </p:nvSpPr>
        <p:spPr/>
        <p:txBody>
          <a:bodyPr/>
          <a:lstStyle/>
          <a:p>
            <a:r>
              <a:rPr lang="en-US" dirty="0"/>
              <a:t>Mid-Cycle: Charge Capture</a:t>
            </a:r>
          </a:p>
        </p:txBody>
      </p:sp>
      <p:sp>
        <p:nvSpPr>
          <p:cNvPr id="4" name="Slide Number Placeholder 3">
            <a:extLst>
              <a:ext uri="{FF2B5EF4-FFF2-40B4-BE49-F238E27FC236}">
                <a16:creationId xmlns:a16="http://schemas.microsoft.com/office/drawing/2014/main" id="{F3BE08B1-EA94-4E49-9C8A-E2C44EA9A7A5}"/>
              </a:ext>
            </a:extLst>
          </p:cNvPr>
          <p:cNvSpPr>
            <a:spLocks noGrp="1"/>
          </p:cNvSpPr>
          <p:nvPr>
            <p:ph type="sldNum" sz="quarter" idx="14"/>
          </p:nvPr>
        </p:nvSpPr>
        <p:spPr/>
        <p:txBody>
          <a:bodyPr/>
          <a:lstStyle/>
          <a:p>
            <a:fld id="{F0C22504-BBC8-2042-BA97-C1929195E00D}" type="slidenum">
              <a:rPr lang="en-US" smtClean="0"/>
              <a:pPr/>
              <a:t>20</a:t>
            </a:fld>
            <a:endParaRPr lang="en-US" dirty="0"/>
          </a:p>
        </p:txBody>
      </p:sp>
      <p:sp>
        <p:nvSpPr>
          <p:cNvPr id="6" name="Text Placeholder 2">
            <a:extLst>
              <a:ext uri="{FF2B5EF4-FFF2-40B4-BE49-F238E27FC236}">
                <a16:creationId xmlns:a16="http://schemas.microsoft.com/office/drawing/2014/main" id="{D946715B-7CE1-0943-97B1-42DD290A4A4C}"/>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625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All billable items and services that were documented in the medical records are added to the UB-04 with the help of the Charge Description Master. </a:t>
            </a:r>
          </a:p>
          <a:p>
            <a:pPr lvl="1">
              <a:lnSpc>
                <a:spcPct val="120000"/>
              </a:lnSpc>
              <a:buClr>
                <a:schemeClr val="bg2"/>
              </a:buClr>
            </a:pPr>
            <a:r>
              <a:rPr lang="en-US" dirty="0"/>
              <a:t>Charges translate into revenue. Without accurate charges, the facility cannot get properly reimbursed for services rendered.</a:t>
            </a:r>
          </a:p>
          <a:p>
            <a:pPr lvl="2">
              <a:lnSpc>
                <a:spcPct val="120000"/>
              </a:lnSpc>
            </a:pPr>
            <a:r>
              <a:rPr lang="en-US" dirty="0"/>
              <a:t>Many commercial contracts are moving to Percent of Charge reimbursement. If the service should be billed for $100 and only $50 makes it to the claim, the facility has missed out on half the reimbursement that is really due.</a:t>
            </a:r>
          </a:p>
          <a:p>
            <a:pPr lvl="1">
              <a:lnSpc>
                <a:spcPct val="120000"/>
              </a:lnSpc>
              <a:buClr>
                <a:schemeClr val="bg2"/>
              </a:buClr>
            </a:pPr>
            <a:r>
              <a:rPr lang="en-US" dirty="0"/>
              <a:t>Sometimes procedures, room charges, and supplies are forgotten or mistakenly left off the bill, resulting in the billing of a corrected claim with added “late charges”, or worse, charges never being billed and thus never getting reimbursed.</a:t>
            </a:r>
          </a:p>
        </p:txBody>
      </p:sp>
      <p:cxnSp>
        <p:nvCxnSpPr>
          <p:cNvPr id="10" name="Straight Connector 9">
            <a:extLst>
              <a:ext uri="{FF2B5EF4-FFF2-40B4-BE49-F238E27FC236}">
                <a16:creationId xmlns:a16="http://schemas.microsoft.com/office/drawing/2014/main" id="{7C7574E8-C785-B44D-AF6C-497EC0198930}"/>
              </a:ext>
            </a:extLst>
          </p:cNvPr>
          <p:cNvCxnSpPr>
            <a:cxnSpLocks/>
          </p:cNvCxnSpPr>
          <p:nvPr/>
        </p:nvCxnSpPr>
        <p:spPr>
          <a:xfrm>
            <a:off x="2453545" y="2673856"/>
            <a:ext cx="3106689" cy="0"/>
          </a:xfrm>
          <a:prstGeom prst="line">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57B50FC-B6DB-5741-9132-6E6EE0536E96}"/>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A9398CBD-B266-5846-B965-9ED71C2DD61D}"/>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b="1"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dirty="0"/>
              <a:t>Payment Posting</a:t>
            </a:r>
          </a:p>
        </p:txBody>
      </p:sp>
      <p:cxnSp>
        <p:nvCxnSpPr>
          <p:cNvPr id="12" name="Straight Connector 11">
            <a:extLst>
              <a:ext uri="{FF2B5EF4-FFF2-40B4-BE49-F238E27FC236}">
                <a16:creationId xmlns:a16="http://schemas.microsoft.com/office/drawing/2014/main" id="{6770FF32-26EE-1840-92B9-5CCBCA07554D}"/>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83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a:extLst>
              <a:ext uri="{FF2B5EF4-FFF2-40B4-BE49-F238E27FC236}">
                <a16:creationId xmlns:a16="http://schemas.microsoft.com/office/drawing/2014/main" id="{675F30CA-D782-BA45-9D04-2AE44D9C82F6}"/>
              </a:ext>
            </a:extLst>
          </p:cNvPr>
          <p:cNvSpPr/>
          <p:nvPr/>
        </p:nvSpPr>
        <p:spPr>
          <a:xfrm>
            <a:off x="1318437" y="2806995"/>
            <a:ext cx="6528391" cy="935665"/>
          </a:xfrm>
          <a:custGeom>
            <a:avLst/>
            <a:gdLst>
              <a:gd name="connsiteX0" fmla="*/ 0 w 6528391"/>
              <a:gd name="connsiteY0" fmla="*/ 37214 h 935665"/>
              <a:gd name="connsiteX1" fmla="*/ 2169042 w 6528391"/>
              <a:gd name="connsiteY1" fmla="*/ 935665 h 935665"/>
              <a:gd name="connsiteX2" fmla="*/ 4354033 w 6528391"/>
              <a:gd name="connsiteY2" fmla="*/ 0 h 935665"/>
              <a:gd name="connsiteX3" fmla="*/ 6528391 w 6528391"/>
              <a:gd name="connsiteY3" fmla="*/ 903768 h 935665"/>
            </a:gdLst>
            <a:ahLst/>
            <a:cxnLst>
              <a:cxn ang="0">
                <a:pos x="connsiteX0" y="connsiteY0"/>
              </a:cxn>
              <a:cxn ang="0">
                <a:pos x="connsiteX1" y="connsiteY1"/>
              </a:cxn>
              <a:cxn ang="0">
                <a:pos x="connsiteX2" y="connsiteY2"/>
              </a:cxn>
              <a:cxn ang="0">
                <a:pos x="connsiteX3" y="connsiteY3"/>
              </a:cxn>
            </a:cxnLst>
            <a:rect l="l" t="t" r="r" b="b"/>
            <a:pathLst>
              <a:path w="6528391" h="935665">
                <a:moveTo>
                  <a:pt x="0" y="37214"/>
                </a:moveTo>
                <a:lnTo>
                  <a:pt x="2169042" y="935665"/>
                </a:lnTo>
                <a:lnTo>
                  <a:pt x="4354033" y="0"/>
                </a:lnTo>
                <a:lnTo>
                  <a:pt x="6528391" y="903768"/>
                </a:lnTo>
              </a:path>
            </a:pathLst>
          </a:custGeom>
          <a:noFill/>
          <a:ln w="5080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C911B-28D5-E14E-B14C-B85BF2DBA99C}"/>
              </a:ext>
            </a:extLst>
          </p:cNvPr>
          <p:cNvSpPr>
            <a:spLocks noGrp="1"/>
          </p:cNvSpPr>
          <p:nvPr>
            <p:ph type="title"/>
          </p:nvPr>
        </p:nvSpPr>
        <p:spPr/>
        <p:txBody>
          <a:bodyPr/>
          <a:lstStyle/>
          <a:p>
            <a:r>
              <a:rPr lang="en-US" dirty="0"/>
              <a:t>Mid-Cycle: Charge Capture</a:t>
            </a:r>
          </a:p>
        </p:txBody>
      </p:sp>
      <p:sp>
        <p:nvSpPr>
          <p:cNvPr id="3" name="Text Placeholder 2">
            <a:extLst>
              <a:ext uri="{FF2B5EF4-FFF2-40B4-BE49-F238E27FC236}">
                <a16:creationId xmlns:a16="http://schemas.microsoft.com/office/drawing/2014/main" id="{58D38F90-2085-824D-B306-59B7CAE1799B}"/>
              </a:ext>
            </a:extLst>
          </p:cNvPr>
          <p:cNvSpPr>
            <a:spLocks noGrp="1"/>
          </p:cNvSpPr>
          <p:nvPr>
            <p:ph type="body" sz="quarter" idx="13"/>
          </p:nvPr>
        </p:nvSpPr>
        <p:spPr>
          <a:xfrm>
            <a:off x="411163" y="730526"/>
            <a:ext cx="8303252" cy="1084805"/>
          </a:xfrm>
        </p:spPr>
        <p:txBody>
          <a:bodyPr/>
          <a:lstStyle/>
          <a:p>
            <a:r>
              <a:rPr lang="en-US" sz="1900" dirty="0"/>
              <a:t>Sometimes charges don’t make it to the bill</a:t>
            </a:r>
          </a:p>
          <a:p>
            <a:pPr lvl="1"/>
            <a:r>
              <a:rPr lang="en-US" altLang="en-US" sz="2100" dirty="0">
                <a:latin typeface="Arial" panose="020B0604020202020204" pitchFamily="34" charset="0"/>
                <a:ea typeface="ＭＳ Ｐゴシック" panose="020B0600070205080204" pitchFamily="34" charset="-128"/>
                <a:cs typeface="Arial" panose="020B0604020202020204" pitchFamily="34" charset="0"/>
              </a:rPr>
              <a:t>As the patient receives care, charges are added to the bill from several different departments that participate in the care plan.</a:t>
            </a:r>
          </a:p>
        </p:txBody>
      </p:sp>
      <p:sp>
        <p:nvSpPr>
          <p:cNvPr id="4" name="Slide Number Placeholder 3">
            <a:extLst>
              <a:ext uri="{FF2B5EF4-FFF2-40B4-BE49-F238E27FC236}">
                <a16:creationId xmlns:a16="http://schemas.microsoft.com/office/drawing/2014/main" id="{22C4BD3C-FEB6-2348-A1E8-2AA991C2D2E3}"/>
              </a:ext>
            </a:extLst>
          </p:cNvPr>
          <p:cNvSpPr>
            <a:spLocks noGrp="1"/>
          </p:cNvSpPr>
          <p:nvPr>
            <p:ph type="sldNum" sz="quarter" idx="14"/>
          </p:nvPr>
        </p:nvSpPr>
        <p:spPr/>
        <p:txBody>
          <a:bodyPr/>
          <a:lstStyle/>
          <a:p>
            <a:fld id="{F0C22504-BBC8-2042-BA97-C1929195E00D}" type="slidenum">
              <a:rPr lang="en-US" smtClean="0"/>
              <a:pPr/>
              <a:t>21</a:t>
            </a:fld>
            <a:endParaRPr lang="en-US" dirty="0"/>
          </a:p>
        </p:txBody>
      </p:sp>
      <p:pic>
        <p:nvPicPr>
          <p:cNvPr id="14" name="Picture 13">
            <a:extLst>
              <a:ext uri="{FF2B5EF4-FFF2-40B4-BE49-F238E27FC236}">
                <a16:creationId xmlns:a16="http://schemas.microsoft.com/office/drawing/2014/main" id="{8189F6E0-F0DC-AE40-9F48-3E791F84443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31291" r="2465"/>
          <a:stretch/>
        </p:blipFill>
        <p:spPr>
          <a:xfrm>
            <a:off x="355755" y="1960448"/>
            <a:ext cx="1783778" cy="1783778"/>
          </a:xfrm>
          <a:prstGeom prst="ellipse">
            <a:avLst/>
          </a:prstGeom>
        </p:spPr>
      </p:pic>
      <p:pic>
        <p:nvPicPr>
          <p:cNvPr id="16" name="Picture 15">
            <a:extLst>
              <a:ext uri="{FF2B5EF4-FFF2-40B4-BE49-F238E27FC236}">
                <a16:creationId xmlns:a16="http://schemas.microsoft.com/office/drawing/2014/main" id="{66280B04-6B57-3E45-8087-A925C333A39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6709" r="16709"/>
          <a:stretch/>
        </p:blipFill>
        <p:spPr>
          <a:xfrm>
            <a:off x="4806170" y="1960448"/>
            <a:ext cx="1788177" cy="1788177"/>
          </a:xfrm>
          <a:prstGeom prst="ellipse">
            <a:avLst/>
          </a:prstGeom>
        </p:spPr>
      </p:pic>
      <p:pic>
        <p:nvPicPr>
          <p:cNvPr id="18" name="Picture 17">
            <a:extLst>
              <a:ext uri="{FF2B5EF4-FFF2-40B4-BE49-F238E27FC236}">
                <a16:creationId xmlns:a16="http://schemas.microsoft.com/office/drawing/2014/main" id="{8341B95D-556A-CC43-880A-8BB1107650B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6656" t="67" r="16656" b="-67"/>
          <a:stretch/>
        </p:blipFill>
        <p:spPr>
          <a:xfrm>
            <a:off x="2585787" y="2877675"/>
            <a:ext cx="1783778" cy="1783778"/>
          </a:xfrm>
          <a:prstGeom prst="ellipse">
            <a:avLst/>
          </a:prstGeom>
        </p:spPr>
      </p:pic>
      <p:pic>
        <p:nvPicPr>
          <p:cNvPr id="20" name="Picture 19">
            <a:extLst>
              <a:ext uri="{FF2B5EF4-FFF2-40B4-BE49-F238E27FC236}">
                <a16:creationId xmlns:a16="http://schemas.microsoft.com/office/drawing/2014/main" id="{6916E71A-3EEC-3F4E-B151-7F477BF520B1}"/>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16648" r="16648"/>
          <a:stretch/>
        </p:blipFill>
        <p:spPr>
          <a:xfrm>
            <a:off x="6926238" y="2876471"/>
            <a:ext cx="1788177" cy="1788177"/>
          </a:xfrm>
          <a:prstGeom prst="ellipse">
            <a:avLst/>
          </a:prstGeom>
        </p:spPr>
      </p:pic>
      <p:sp>
        <p:nvSpPr>
          <p:cNvPr id="21" name="TextBox 20">
            <a:extLst>
              <a:ext uri="{FF2B5EF4-FFF2-40B4-BE49-F238E27FC236}">
                <a16:creationId xmlns:a16="http://schemas.microsoft.com/office/drawing/2014/main" id="{D19B6090-AC06-7846-819A-B24A5AD3E36A}"/>
              </a:ext>
            </a:extLst>
          </p:cNvPr>
          <p:cNvSpPr txBox="1"/>
          <p:nvPr/>
        </p:nvSpPr>
        <p:spPr>
          <a:xfrm>
            <a:off x="5175113" y="3785837"/>
            <a:ext cx="1050288" cy="507831"/>
          </a:xfrm>
          <a:prstGeom prst="rect">
            <a:avLst/>
          </a:prstGeom>
          <a:noFill/>
        </p:spPr>
        <p:txBody>
          <a:bodyPr wrap="none" rtlCol="0">
            <a:spAutoFit/>
          </a:bodyPr>
          <a:lstStyle/>
          <a:p>
            <a:pPr algn="ctr"/>
            <a:r>
              <a:rPr lang="en-US" b="1" dirty="0">
                <a:solidFill>
                  <a:schemeClr val="tx2"/>
                </a:solidFill>
              </a:rPr>
              <a:t>Operating </a:t>
            </a:r>
            <a:br>
              <a:rPr lang="en-US" b="1" dirty="0">
                <a:solidFill>
                  <a:schemeClr val="tx2"/>
                </a:solidFill>
              </a:rPr>
            </a:br>
            <a:r>
              <a:rPr lang="en-US" b="1" dirty="0">
                <a:solidFill>
                  <a:schemeClr val="tx2"/>
                </a:solidFill>
              </a:rPr>
              <a:t>Room</a:t>
            </a:r>
          </a:p>
        </p:txBody>
      </p:sp>
      <p:sp>
        <p:nvSpPr>
          <p:cNvPr id="22" name="TextBox 21">
            <a:extLst>
              <a:ext uri="{FF2B5EF4-FFF2-40B4-BE49-F238E27FC236}">
                <a16:creationId xmlns:a16="http://schemas.microsoft.com/office/drawing/2014/main" id="{EC696849-5243-AB41-94BE-024F84A5DD29}"/>
              </a:ext>
            </a:extLst>
          </p:cNvPr>
          <p:cNvSpPr txBox="1"/>
          <p:nvPr/>
        </p:nvSpPr>
        <p:spPr>
          <a:xfrm>
            <a:off x="2942914" y="2331428"/>
            <a:ext cx="1069524" cy="507831"/>
          </a:xfrm>
          <a:prstGeom prst="rect">
            <a:avLst/>
          </a:prstGeom>
          <a:noFill/>
        </p:spPr>
        <p:txBody>
          <a:bodyPr wrap="none" rtlCol="0">
            <a:spAutoFit/>
          </a:bodyPr>
          <a:lstStyle/>
          <a:p>
            <a:pPr algn="ctr"/>
            <a:r>
              <a:rPr lang="en-US" b="1" dirty="0">
                <a:solidFill>
                  <a:schemeClr val="tx2"/>
                </a:solidFill>
              </a:rPr>
              <a:t>Radiology </a:t>
            </a:r>
            <a:br>
              <a:rPr lang="en-US" b="1" dirty="0">
                <a:solidFill>
                  <a:schemeClr val="tx2"/>
                </a:solidFill>
              </a:rPr>
            </a:br>
            <a:r>
              <a:rPr lang="en-US" b="1" dirty="0">
                <a:solidFill>
                  <a:schemeClr val="tx2"/>
                </a:solidFill>
              </a:rPr>
              <a:t>Lab</a:t>
            </a:r>
          </a:p>
        </p:txBody>
      </p:sp>
      <p:sp>
        <p:nvSpPr>
          <p:cNvPr id="23" name="TextBox 22">
            <a:extLst>
              <a:ext uri="{FF2B5EF4-FFF2-40B4-BE49-F238E27FC236}">
                <a16:creationId xmlns:a16="http://schemas.microsoft.com/office/drawing/2014/main" id="{FF3B1F7D-1C8C-084E-BD55-C4459820933E}"/>
              </a:ext>
            </a:extLst>
          </p:cNvPr>
          <p:cNvSpPr txBox="1"/>
          <p:nvPr/>
        </p:nvSpPr>
        <p:spPr>
          <a:xfrm>
            <a:off x="674416" y="3789544"/>
            <a:ext cx="1146468" cy="507831"/>
          </a:xfrm>
          <a:prstGeom prst="rect">
            <a:avLst/>
          </a:prstGeom>
          <a:noFill/>
        </p:spPr>
        <p:txBody>
          <a:bodyPr wrap="none" rtlCol="0">
            <a:spAutoFit/>
          </a:bodyPr>
          <a:lstStyle/>
          <a:p>
            <a:pPr algn="ctr"/>
            <a:r>
              <a:rPr lang="en-US" b="1" dirty="0">
                <a:solidFill>
                  <a:schemeClr val="tx2"/>
                </a:solidFill>
              </a:rPr>
              <a:t>Emergency</a:t>
            </a:r>
            <a:br>
              <a:rPr lang="en-US" b="1" dirty="0">
                <a:solidFill>
                  <a:schemeClr val="tx2"/>
                </a:solidFill>
              </a:rPr>
            </a:br>
            <a:r>
              <a:rPr lang="en-US" b="1" dirty="0">
                <a:solidFill>
                  <a:schemeClr val="tx2"/>
                </a:solidFill>
              </a:rPr>
              <a:t>Department</a:t>
            </a:r>
          </a:p>
        </p:txBody>
      </p:sp>
      <p:sp>
        <p:nvSpPr>
          <p:cNvPr id="24" name="TextBox 23">
            <a:extLst>
              <a:ext uri="{FF2B5EF4-FFF2-40B4-BE49-F238E27FC236}">
                <a16:creationId xmlns:a16="http://schemas.microsoft.com/office/drawing/2014/main" id="{462C7FB5-6893-F844-90C6-F2E34489AD8A}"/>
              </a:ext>
            </a:extLst>
          </p:cNvPr>
          <p:cNvSpPr txBox="1"/>
          <p:nvPr/>
        </p:nvSpPr>
        <p:spPr>
          <a:xfrm>
            <a:off x="7194196" y="2331428"/>
            <a:ext cx="1252266" cy="507831"/>
          </a:xfrm>
          <a:prstGeom prst="rect">
            <a:avLst/>
          </a:prstGeom>
          <a:noFill/>
        </p:spPr>
        <p:txBody>
          <a:bodyPr wrap="none" rtlCol="0">
            <a:spAutoFit/>
          </a:bodyPr>
          <a:lstStyle/>
          <a:p>
            <a:pPr algn="ctr"/>
            <a:r>
              <a:rPr lang="en-US" b="1" dirty="0">
                <a:solidFill>
                  <a:schemeClr val="tx2"/>
                </a:solidFill>
              </a:rPr>
              <a:t>Medical/</a:t>
            </a:r>
            <a:br>
              <a:rPr lang="en-US" b="1" dirty="0">
                <a:solidFill>
                  <a:schemeClr val="tx2"/>
                </a:solidFill>
              </a:rPr>
            </a:br>
            <a:r>
              <a:rPr lang="en-US" b="1" dirty="0">
                <a:solidFill>
                  <a:schemeClr val="tx2"/>
                </a:solidFill>
              </a:rPr>
              <a:t>Surgical Unit</a:t>
            </a:r>
          </a:p>
        </p:txBody>
      </p:sp>
    </p:spTree>
    <p:extLst>
      <p:ext uri="{BB962C8B-B14F-4D97-AF65-F5344CB8AC3E}">
        <p14:creationId xmlns:p14="http://schemas.microsoft.com/office/powerpoint/2010/main" val="3236572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8AD74-3EE1-4248-898A-1E8F8C29FD9A}"/>
              </a:ext>
            </a:extLst>
          </p:cNvPr>
          <p:cNvSpPr>
            <a:spLocks noGrp="1"/>
          </p:cNvSpPr>
          <p:nvPr>
            <p:ph type="title"/>
          </p:nvPr>
        </p:nvSpPr>
        <p:spPr/>
        <p:txBody>
          <a:bodyPr/>
          <a:lstStyle/>
          <a:p>
            <a:r>
              <a:rPr lang="en-US" dirty="0"/>
              <a:t>Mid-Cycle Denials </a:t>
            </a:r>
          </a:p>
        </p:txBody>
      </p:sp>
      <p:sp>
        <p:nvSpPr>
          <p:cNvPr id="3" name="Text Placeholder 2">
            <a:extLst>
              <a:ext uri="{FF2B5EF4-FFF2-40B4-BE49-F238E27FC236}">
                <a16:creationId xmlns:a16="http://schemas.microsoft.com/office/drawing/2014/main" id="{5E43B929-7C88-D447-91B6-AF4D2F6BFFD9}"/>
              </a:ext>
            </a:extLst>
          </p:cNvPr>
          <p:cNvSpPr>
            <a:spLocks noGrp="1"/>
          </p:cNvSpPr>
          <p:nvPr>
            <p:ph type="body" sz="quarter" idx="13"/>
          </p:nvPr>
        </p:nvSpPr>
        <p:spPr>
          <a:xfrm>
            <a:off x="411162" y="745640"/>
            <a:ext cx="5242053" cy="3930926"/>
          </a:xfrm>
        </p:spPr>
        <p:txBody>
          <a:bodyPr>
            <a:normAutofit fontScale="62500" lnSpcReduction="20000"/>
          </a:bodyPr>
          <a:lstStyle/>
          <a:p>
            <a:pPr lvl="1"/>
            <a:r>
              <a:rPr lang="en-US" sz="2200" dirty="0"/>
              <a:t>When assessing the root causes of denials, HBI has found that coding and documentation account for about 10% of denials.</a:t>
            </a:r>
          </a:p>
          <a:p>
            <a:pPr lvl="1"/>
            <a:r>
              <a:rPr lang="en-US" sz="2200" dirty="0"/>
              <a:t>Revenue integrity staff can improve the claim process by:</a:t>
            </a:r>
          </a:p>
          <a:p>
            <a:pPr lvl="2"/>
            <a:r>
              <a:rPr lang="en-US" sz="1800" dirty="0"/>
              <a:t>Ensuring they understand system processes</a:t>
            </a:r>
          </a:p>
          <a:p>
            <a:pPr lvl="2"/>
            <a:r>
              <a:rPr lang="en-US" sz="1800" dirty="0"/>
              <a:t>Answering staff questions</a:t>
            </a:r>
          </a:p>
          <a:p>
            <a:pPr lvl="2"/>
            <a:r>
              <a:rPr lang="en-US" sz="1800" dirty="0"/>
              <a:t>Conducting frequent reconciliations</a:t>
            </a:r>
          </a:p>
          <a:p>
            <a:pPr lvl="2"/>
            <a:r>
              <a:rPr lang="en-US" sz="1800" dirty="0"/>
              <a:t>Regularly reviewing the charge description master</a:t>
            </a:r>
          </a:p>
          <a:p>
            <a:pPr lvl="2"/>
            <a:r>
              <a:rPr lang="en-US" sz="1800" dirty="0"/>
              <a:t>Incorporating regulatory updates in a timely manner</a:t>
            </a:r>
          </a:p>
          <a:p>
            <a:pPr lvl="1"/>
            <a:r>
              <a:rPr lang="en-US" sz="2200" dirty="0"/>
              <a:t>Physicians can help keep denials from happening by:</a:t>
            </a:r>
          </a:p>
          <a:p>
            <a:pPr lvl="2"/>
            <a:r>
              <a:rPr lang="en-US" sz="1800" dirty="0"/>
              <a:t>Improving timeliness by submitting charts within designated timeframes</a:t>
            </a:r>
          </a:p>
          <a:p>
            <a:pPr lvl="2"/>
            <a:r>
              <a:rPr lang="en-US" sz="1800" dirty="0"/>
              <a:t>Clearly documenting medical necessity, responding to queries, and using templates to meet payer criteria</a:t>
            </a:r>
          </a:p>
          <a:p>
            <a:pPr lvl="2"/>
            <a:r>
              <a:rPr lang="en-US" sz="1800" dirty="0"/>
              <a:t>Assisting in denials efforts by writing appeal letters or engaging in peer-to-peer reviews</a:t>
            </a:r>
          </a:p>
          <a:p>
            <a:pPr lvl="1"/>
            <a:r>
              <a:rPr lang="en-US" sz="2200" dirty="0"/>
              <a:t>The sooner charges are entered, the sooner the claim can be coded, billed, and paid.</a:t>
            </a:r>
          </a:p>
          <a:p>
            <a:pPr lvl="1"/>
            <a:r>
              <a:rPr lang="en-US" sz="2200" dirty="0"/>
              <a:t>Consider starting the process of rebilling right away as doing so may keep the patient from receiving an inaccurate bill.</a:t>
            </a:r>
          </a:p>
        </p:txBody>
      </p:sp>
      <p:sp>
        <p:nvSpPr>
          <p:cNvPr id="4" name="Slide Number Placeholder 3">
            <a:extLst>
              <a:ext uri="{FF2B5EF4-FFF2-40B4-BE49-F238E27FC236}">
                <a16:creationId xmlns:a16="http://schemas.microsoft.com/office/drawing/2014/main" id="{BBD06828-3A87-3647-A320-9FB7B1E39694}"/>
              </a:ext>
            </a:extLst>
          </p:cNvPr>
          <p:cNvSpPr>
            <a:spLocks noGrp="1"/>
          </p:cNvSpPr>
          <p:nvPr>
            <p:ph type="sldNum" sz="quarter" idx="14"/>
          </p:nvPr>
        </p:nvSpPr>
        <p:spPr/>
        <p:txBody>
          <a:bodyPr/>
          <a:lstStyle/>
          <a:p>
            <a:fld id="{F0C22504-BBC8-2042-BA97-C1929195E00D}" type="slidenum">
              <a:rPr lang="en-US" smtClean="0"/>
              <a:pPr/>
              <a:t>22</a:t>
            </a:fld>
            <a:endParaRPr lang="en-US" dirty="0"/>
          </a:p>
        </p:txBody>
      </p:sp>
      <p:sp>
        <p:nvSpPr>
          <p:cNvPr id="5" name="Text Placeholder 2">
            <a:extLst>
              <a:ext uri="{FF2B5EF4-FFF2-40B4-BE49-F238E27FC236}">
                <a16:creationId xmlns:a16="http://schemas.microsoft.com/office/drawing/2014/main" id="{D0C1C9C5-8D04-0640-BCC5-8B75FCE4603C}"/>
              </a:ext>
            </a:extLst>
          </p:cNvPr>
          <p:cNvSpPr txBox="1">
            <a:spLocks/>
          </p:cNvSpPr>
          <p:nvPr/>
        </p:nvSpPr>
        <p:spPr>
          <a:xfrm>
            <a:off x="5980678" y="1037461"/>
            <a:ext cx="2631981" cy="2959950"/>
          </a:xfrm>
          <a:prstGeom prst="roundRect">
            <a:avLst>
              <a:gd name="adj" fmla="val 2854"/>
            </a:avLst>
          </a:prstGeom>
          <a:ln>
            <a:solidFill>
              <a:schemeClr val="bg1">
                <a:lumMod val="75000"/>
              </a:schemeClr>
            </a:solidFill>
          </a:ln>
        </p:spPr>
        <p:txBody>
          <a:bodyPr vert="horz" lIns="91440" tIns="91440" rIns="91440" bIns="91440"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4763" lvl="1" indent="0">
              <a:buNone/>
              <a:defRPr/>
            </a:pPr>
            <a:r>
              <a:rPr lang="en-US" sz="1300" b="1" dirty="0">
                <a:solidFill>
                  <a:schemeClr val="accent1"/>
                </a:solidFill>
                <a:latin typeface="Arial" panose="020B0604020202020204" pitchFamily="34" charset="0"/>
                <a:cs typeface="Arial" panose="020B0604020202020204" pitchFamily="34" charset="0"/>
              </a:rPr>
              <a:t>Characteristics of Quality Clinical Documentation</a:t>
            </a:r>
          </a:p>
          <a:p>
            <a:pPr marL="77788" lvl="2" indent="-77788">
              <a:spcBef>
                <a:spcPts val="900"/>
              </a:spcBef>
              <a:buClr>
                <a:schemeClr val="bg2"/>
              </a:buClr>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Legible: </a:t>
            </a:r>
            <a:r>
              <a:rPr lang="en-US" altLang="en-US" sz="1100" dirty="0">
                <a:latin typeface="Arial" panose="020B0604020202020204" pitchFamily="34" charset="0"/>
                <a:ea typeface="ＭＳ Ｐゴシック" panose="020B0600070205080204" pitchFamily="34" charset="-128"/>
                <a:cs typeface="Arial" panose="020B0604020202020204" pitchFamily="34" charset="0"/>
              </a:rPr>
              <a:t>easily read</a:t>
            </a:r>
          </a:p>
          <a:p>
            <a:pPr marL="77788" lvl="2" indent="-77788">
              <a:spcBef>
                <a:spcPts val="900"/>
              </a:spcBef>
              <a:buClr>
                <a:schemeClr val="bg2"/>
              </a:buClr>
            </a:pPr>
            <a:r>
              <a:rPr lang="en-US" sz="1100" b="1" dirty="0">
                <a:latin typeface="Arial" panose="020B0604020202020204" pitchFamily="34" charset="0"/>
                <a:ea typeface="ＭＳ Ｐゴシック" panose="020B0600070205080204" pitchFamily="34" charset="-128"/>
                <a:cs typeface="Arial" panose="020B0604020202020204" pitchFamily="34" charset="0"/>
              </a:rPr>
              <a:t>Complete: </a:t>
            </a:r>
            <a:r>
              <a:rPr lang="en-US" sz="1100" dirty="0">
                <a:latin typeface="Arial" panose="020B0604020202020204" pitchFamily="34" charset="0"/>
                <a:ea typeface="ＭＳ Ｐゴシック" panose="020B0600070205080204" pitchFamily="34" charset="-128"/>
                <a:cs typeface="Arial" panose="020B0604020202020204" pitchFamily="34" charset="0"/>
              </a:rPr>
              <a:t>thorough content</a:t>
            </a:r>
          </a:p>
          <a:p>
            <a:pPr marL="77788" lvl="2" indent="-77788">
              <a:spcBef>
                <a:spcPts val="900"/>
              </a:spcBef>
              <a:buClr>
                <a:schemeClr val="bg2"/>
              </a:buClr>
            </a:pPr>
            <a:r>
              <a:rPr lang="en-US" sz="1100" b="1" dirty="0">
                <a:latin typeface="Arial" panose="020B0604020202020204" pitchFamily="34" charset="0"/>
                <a:ea typeface="ＭＳ Ｐゴシック" panose="020B0600070205080204" pitchFamily="34" charset="-128"/>
                <a:cs typeface="Arial" panose="020B0604020202020204" pitchFamily="34" charset="0"/>
              </a:rPr>
              <a:t>Clear: </a:t>
            </a:r>
            <a:r>
              <a:rPr lang="en-US" sz="1100" dirty="0">
                <a:latin typeface="Arial" panose="020B0604020202020204" pitchFamily="34" charset="0"/>
                <a:ea typeface="ＭＳ Ｐゴシック" panose="020B0600070205080204" pitchFamily="34" charset="-128"/>
                <a:cs typeface="Arial" panose="020B0604020202020204" pitchFamily="34" charset="0"/>
              </a:rPr>
              <a:t>follows an unambiguous thought process</a:t>
            </a:r>
          </a:p>
          <a:p>
            <a:pPr marL="77788" lvl="2" indent="-77788">
              <a:spcBef>
                <a:spcPts val="900"/>
              </a:spcBef>
              <a:buClr>
                <a:schemeClr val="bg2"/>
              </a:buClr>
            </a:pPr>
            <a:r>
              <a:rPr lang="en-US" sz="1100" b="1" dirty="0">
                <a:latin typeface="Arial" panose="020B0604020202020204" pitchFamily="34" charset="0"/>
                <a:ea typeface="ＭＳ Ｐゴシック" panose="020B0600070205080204" pitchFamily="34" charset="-128"/>
                <a:cs typeface="Arial" panose="020B0604020202020204" pitchFamily="34" charset="0"/>
              </a:rPr>
              <a:t>Consistent: </a:t>
            </a:r>
            <a:r>
              <a:rPr lang="en-US" sz="1100" dirty="0">
                <a:latin typeface="Arial" panose="020B0604020202020204" pitchFamily="34" charset="0"/>
                <a:ea typeface="ＭＳ Ｐゴシック" panose="020B0600070205080204" pitchFamily="34" charset="-128"/>
                <a:cs typeface="Arial" panose="020B0604020202020204" pitchFamily="34" charset="0"/>
              </a:rPr>
              <a:t>not contradictory</a:t>
            </a:r>
          </a:p>
          <a:p>
            <a:pPr marL="77788" lvl="2" indent="-77788">
              <a:spcBef>
                <a:spcPts val="900"/>
              </a:spcBef>
              <a:buClr>
                <a:schemeClr val="bg2"/>
              </a:buClr>
            </a:pPr>
            <a:r>
              <a:rPr lang="en-US" sz="1100" b="1" dirty="0">
                <a:latin typeface="Arial" panose="020B0604020202020204" pitchFamily="34" charset="0"/>
                <a:ea typeface="ＭＳ Ｐゴシック" panose="020B0600070205080204" pitchFamily="34" charset="-128"/>
                <a:cs typeface="Arial" panose="020B0604020202020204" pitchFamily="34" charset="0"/>
              </a:rPr>
              <a:t>Precise: </a:t>
            </a:r>
            <a:r>
              <a:rPr lang="en-US" sz="1100" dirty="0">
                <a:latin typeface="Arial" panose="020B0604020202020204" pitchFamily="34" charset="0"/>
                <a:ea typeface="ＭＳ Ｐゴシック" panose="020B0600070205080204" pitchFamily="34" charset="-128"/>
                <a:cs typeface="Arial" panose="020B0604020202020204" pitchFamily="34" charset="0"/>
              </a:rPr>
              <a:t>exact &amp; strictly defined</a:t>
            </a:r>
          </a:p>
          <a:p>
            <a:pPr marL="77788" lvl="2" indent="-77788">
              <a:spcBef>
                <a:spcPts val="900"/>
              </a:spcBef>
              <a:buClr>
                <a:schemeClr val="bg2"/>
              </a:buClr>
            </a:pPr>
            <a:r>
              <a:rPr lang="en-US" sz="1100" b="1" dirty="0">
                <a:latin typeface="Arial" panose="020B0604020202020204" pitchFamily="34" charset="0"/>
                <a:ea typeface="ＭＳ Ｐゴシック" panose="020B0600070205080204" pitchFamily="34" charset="-128"/>
                <a:cs typeface="Arial" panose="020B0604020202020204" pitchFamily="34" charset="0"/>
              </a:rPr>
              <a:t>Reliable: </a:t>
            </a:r>
            <a:r>
              <a:rPr lang="en-US" sz="1100" dirty="0">
                <a:latin typeface="Arial" panose="020B0604020202020204" pitchFamily="34" charset="0"/>
                <a:ea typeface="ＭＳ Ｐゴシック" panose="020B0600070205080204" pitchFamily="34" charset="-128"/>
                <a:cs typeface="Arial" panose="020B0604020202020204" pitchFamily="34" charset="0"/>
              </a:rPr>
              <a:t>supports patient </a:t>
            </a:r>
            <a:br>
              <a:rPr lang="en-US" sz="1100" dirty="0">
                <a:latin typeface="Arial" panose="020B0604020202020204" pitchFamily="34" charset="0"/>
                <a:ea typeface="ＭＳ Ｐゴシック" panose="020B0600070205080204" pitchFamily="34" charset="-128"/>
                <a:cs typeface="Arial" panose="020B0604020202020204" pitchFamily="34" charset="0"/>
              </a:rPr>
            </a:br>
            <a:r>
              <a:rPr lang="en-US" sz="1100" dirty="0">
                <a:latin typeface="Arial" panose="020B0604020202020204" pitchFamily="34" charset="0"/>
                <a:ea typeface="ＭＳ Ｐゴシック" panose="020B0600070205080204" pitchFamily="34" charset="-128"/>
                <a:cs typeface="Arial" panose="020B0604020202020204" pitchFamily="34" charset="0"/>
              </a:rPr>
              <a:t>safety</a:t>
            </a:r>
          </a:p>
          <a:p>
            <a:pPr marL="77788" lvl="2" indent="-77788">
              <a:spcBef>
                <a:spcPts val="900"/>
              </a:spcBef>
              <a:buClr>
                <a:schemeClr val="bg2"/>
              </a:buClr>
            </a:pPr>
            <a:r>
              <a:rPr lang="en-US" sz="1100" b="1" dirty="0">
                <a:latin typeface="Arial" panose="020B0604020202020204" pitchFamily="34" charset="0"/>
                <a:ea typeface="ＭＳ Ｐゴシック" panose="020B0600070205080204" pitchFamily="34" charset="-128"/>
                <a:cs typeface="Arial" panose="020B0604020202020204" pitchFamily="34" charset="0"/>
              </a:rPr>
              <a:t>Timely: </a:t>
            </a:r>
            <a:r>
              <a:rPr lang="en-US" sz="1100" dirty="0">
                <a:latin typeface="Arial" panose="020B0604020202020204" pitchFamily="34" charset="0"/>
                <a:ea typeface="ＭＳ Ｐゴシック" panose="020B0600070205080204" pitchFamily="34" charset="-128"/>
                <a:cs typeface="Arial" panose="020B0604020202020204" pitchFamily="34" charset="0"/>
              </a:rPr>
              <a:t>meets organizational </a:t>
            </a:r>
            <a:br>
              <a:rPr lang="en-US" sz="1100" dirty="0">
                <a:latin typeface="Arial" panose="020B0604020202020204" pitchFamily="34" charset="0"/>
                <a:ea typeface="ＭＳ Ｐゴシック" panose="020B0600070205080204" pitchFamily="34" charset="-128"/>
                <a:cs typeface="Arial" panose="020B0604020202020204" pitchFamily="34" charset="0"/>
              </a:rPr>
            </a:br>
            <a:r>
              <a:rPr lang="en-US" sz="1100" dirty="0">
                <a:latin typeface="Arial" panose="020B0604020202020204" pitchFamily="34" charset="0"/>
                <a:ea typeface="ＭＳ Ｐゴシック" panose="020B0600070205080204" pitchFamily="34" charset="-128"/>
                <a:cs typeface="Arial" panose="020B0604020202020204" pitchFamily="34" charset="0"/>
              </a:rPr>
              <a:t>and regulatory deadlines</a:t>
            </a:r>
            <a:endParaRPr lang="en-US" sz="1100" dirty="0">
              <a:latin typeface="Arial" panose="020B0604020202020204" pitchFamily="34" charset="0"/>
              <a:cs typeface="Arial" panose="020B0604020202020204" pitchFamily="34" charset="0"/>
            </a:endParaRPr>
          </a:p>
        </p:txBody>
      </p:sp>
      <p:pic>
        <p:nvPicPr>
          <p:cNvPr id="6" name="Picture 18">
            <a:extLst>
              <a:ext uri="{FF2B5EF4-FFF2-40B4-BE49-F238E27FC236}">
                <a16:creationId xmlns:a16="http://schemas.microsoft.com/office/drawing/2014/main" id="{1C92126D-21A9-9848-82A8-9514C3EA04F3}"/>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8138044" y="2812063"/>
            <a:ext cx="608383" cy="184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5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0258-EC78-3545-A88C-159468D699C1}"/>
              </a:ext>
            </a:extLst>
          </p:cNvPr>
          <p:cNvSpPr>
            <a:spLocks noGrp="1"/>
          </p:cNvSpPr>
          <p:nvPr>
            <p:ph type="title"/>
          </p:nvPr>
        </p:nvSpPr>
        <p:spPr/>
        <p:txBody>
          <a:bodyPr/>
          <a:lstStyle/>
          <a:p>
            <a:r>
              <a:rPr lang="en-US" dirty="0"/>
              <a:t>Topic 4: Back-End Functions</a:t>
            </a:r>
          </a:p>
        </p:txBody>
      </p:sp>
      <p:sp>
        <p:nvSpPr>
          <p:cNvPr id="4" name="Slide Number Placeholder 3">
            <a:extLst>
              <a:ext uri="{FF2B5EF4-FFF2-40B4-BE49-F238E27FC236}">
                <a16:creationId xmlns:a16="http://schemas.microsoft.com/office/drawing/2014/main" id="{863B58CB-1813-DF44-9B3C-DDD04C089969}"/>
              </a:ext>
            </a:extLst>
          </p:cNvPr>
          <p:cNvSpPr>
            <a:spLocks noGrp="1"/>
          </p:cNvSpPr>
          <p:nvPr>
            <p:ph type="sldNum" sz="quarter" idx="14"/>
          </p:nvPr>
        </p:nvSpPr>
        <p:spPr/>
        <p:txBody>
          <a:bodyPr/>
          <a:lstStyle/>
          <a:p>
            <a:fld id="{F0C22504-BBC8-2042-BA97-C1929195E00D}" type="slidenum">
              <a:rPr lang="en-US" smtClean="0"/>
              <a:pPr/>
              <a:t>23</a:t>
            </a:fld>
            <a:endParaRPr lang="en-US" dirty="0"/>
          </a:p>
        </p:txBody>
      </p:sp>
      <p:sp>
        <p:nvSpPr>
          <p:cNvPr id="5" name="Triangle 4">
            <a:extLst>
              <a:ext uri="{FF2B5EF4-FFF2-40B4-BE49-F238E27FC236}">
                <a16:creationId xmlns:a16="http://schemas.microsoft.com/office/drawing/2014/main" id="{F202E80C-22EB-AE4B-ABC1-9CDCDD591906}"/>
              </a:ext>
            </a:extLst>
          </p:cNvPr>
          <p:cNvSpPr/>
          <p:nvPr/>
        </p:nvSpPr>
        <p:spPr>
          <a:xfrm rot="10800000">
            <a:off x="609599" y="794871"/>
            <a:ext cx="4219388" cy="992026"/>
          </a:xfrm>
          <a:prstGeom prst="triangle">
            <a:avLst/>
          </a:prstGeom>
          <a:gradFill flip="none" rotWithShape="1">
            <a:gsLst>
              <a:gs pos="0">
                <a:schemeClr val="bg1">
                  <a:lumMod val="95000"/>
                  <a:alpha val="49000"/>
                </a:schemeClr>
              </a:gs>
              <a:gs pos="100000">
                <a:schemeClr val="bg1">
                  <a:lumMod val="75000"/>
                  <a:alpha val="4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F842D1C4-0C8A-B240-801D-4400153A447C}"/>
              </a:ext>
            </a:extLst>
          </p:cNvPr>
          <p:cNvSpPr txBox="1">
            <a:spLocks/>
          </p:cNvSpPr>
          <p:nvPr/>
        </p:nvSpPr>
        <p:spPr>
          <a:xfrm>
            <a:off x="4990353" y="906297"/>
            <a:ext cx="3520141" cy="913003"/>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Patient Access </a:t>
            </a:r>
            <a:r>
              <a:rPr lang="en-US" sz="1200" i="1" dirty="0">
                <a:solidFill>
                  <a:schemeClr val="bg1">
                    <a:lumMod val="75000"/>
                  </a:schemeClr>
                </a:solidFill>
              </a:rPr>
              <a:t>(Scheduling, Pre/Registration, Insurance Verification)</a:t>
            </a:r>
          </a:p>
          <a:p>
            <a:pPr marL="119063" lvl="1" indent="-119063">
              <a:spcBef>
                <a:spcPts val="600"/>
              </a:spcBef>
              <a:buClr>
                <a:schemeClr val="bg2">
                  <a:lumMod val="40000"/>
                  <a:lumOff val="60000"/>
                </a:schemeClr>
              </a:buClr>
            </a:pPr>
            <a:r>
              <a:rPr lang="en-US" sz="1200" dirty="0">
                <a:solidFill>
                  <a:schemeClr val="bg1">
                    <a:lumMod val="75000"/>
                  </a:schemeClr>
                </a:solidFill>
              </a:rPr>
              <a:t>Authorization</a:t>
            </a:r>
          </a:p>
          <a:p>
            <a:pPr marL="119063" lvl="1" indent="-119063">
              <a:spcBef>
                <a:spcPts val="600"/>
              </a:spcBef>
              <a:buClr>
                <a:schemeClr val="bg2">
                  <a:lumMod val="40000"/>
                  <a:lumOff val="60000"/>
                </a:schemeClr>
              </a:buClr>
            </a:pPr>
            <a:r>
              <a:rPr lang="en-US" sz="1200" dirty="0">
                <a:solidFill>
                  <a:schemeClr val="bg1">
                    <a:lumMod val="75000"/>
                  </a:schemeClr>
                </a:solidFill>
              </a:rPr>
              <a:t>Utilization Management/Case Management</a:t>
            </a:r>
          </a:p>
        </p:txBody>
      </p:sp>
      <p:sp>
        <p:nvSpPr>
          <p:cNvPr id="7" name="Text Placeholder 2">
            <a:extLst>
              <a:ext uri="{FF2B5EF4-FFF2-40B4-BE49-F238E27FC236}">
                <a16:creationId xmlns:a16="http://schemas.microsoft.com/office/drawing/2014/main" id="{2B545EC2-6813-6D49-9EAF-CDE08FF7CD6A}"/>
              </a:ext>
            </a:extLst>
          </p:cNvPr>
          <p:cNvSpPr txBox="1">
            <a:spLocks/>
          </p:cNvSpPr>
          <p:nvPr/>
        </p:nvSpPr>
        <p:spPr>
          <a:xfrm>
            <a:off x="4990353" y="2317405"/>
            <a:ext cx="3520141" cy="913003"/>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Clinical Documentation &amp; Coding</a:t>
            </a:r>
          </a:p>
          <a:p>
            <a:pPr marL="119063" lvl="1" indent="-119063">
              <a:spcBef>
                <a:spcPts val="600"/>
              </a:spcBef>
              <a:buClr>
                <a:schemeClr val="bg2">
                  <a:lumMod val="40000"/>
                  <a:lumOff val="60000"/>
                </a:schemeClr>
              </a:buClr>
            </a:pPr>
            <a:r>
              <a:rPr lang="en-US" sz="1200" dirty="0">
                <a:solidFill>
                  <a:schemeClr val="bg1">
                    <a:lumMod val="75000"/>
                  </a:schemeClr>
                </a:solidFill>
              </a:rPr>
              <a:t>Charge Capture</a:t>
            </a:r>
          </a:p>
          <a:p>
            <a:pPr marL="119063" lvl="1" indent="-119063">
              <a:spcBef>
                <a:spcPts val="600"/>
              </a:spcBef>
              <a:buClr>
                <a:schemeClr val="bg2">
                  <a:lumMod val="40000"/>
                  <a:lumOff val="60000"/>
                </a:schemeClr>
              </a:buClr>
            </a:pPr>
            <a:r>
              <a:rPr lang="en-US" sz="1200" dirty="0">
                <a:solidFill>
                  <a:schemeClr val="bg1">
                    <a:lumMod val="75000"/>
                  </a:schemeClr>
                </a:solidFill>
              </a:rPr>
              <a:t>Charge Description Master Maintenance</a:t>
            </a:r>
          </a:p>
        </p:txBody>
      </p:sp>
      <p:sp>
        <p:nvSpPr>
          <p:cNvPr id="8" name="Text Placeholder 2">
            <a:extLst>
              <a:ext uri="{FF2B5EF4-FFF2-40B4-BE49-F238E27FC236}">
                <a16:creationId xmlns:a16="http://schemas.microsoft.com/office/drawing/2014/main" id="{166F1B6C-2DE2-C240-A66C-DBDD12C27910}"/>
              </a:ext>
            </a:extLst>
          </p:cNvPr>
          <p:cNvSpPr txBox="1">
            <a:spLocks/>
          </p:cNvSpPr>
          <p:nvPr/>
        </p:nvSpPr>
        <p:spPr>
          <a:xfrm>
            <a:off x="4990353" y="3741362"/>
            <a:ext cx="1727200" cy="807716"/>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buClr>
            </a:pPr>
            <a:r>
              <a:rPr lang="en-US" sz="1200" dirty="0"/>
              <a:t>Claim Generation</a:t>
            </a:r>
          </a:p>
          <a:p>
            <a:pPr marL="119063" lvl="1" indent="-119063">
              <a:spcBef>
                <a:spcPts val="600"/>
              </a:spcBef>
              <a:buClr>
                <a:schemeClr val="bg2"/>
              </a:buClr>
            </a:pPr>
            <a:r>
              <a:rPr lang="en-US" sz="1200" dirty="0"/>
              <a:t>Claim Submission</a:t>
            </a:r>
          </a:p>
          <a:p>
            <a:pPr marL="119063" lvl="1" indent="-119063">
              <a:spcBef>
                <a:spcPts val="600"/>
              </a:spcBef>
              <a:buClr>
                <a:schemeClr val="bg2"/>
              </a:buClr>
            </a:pPr>
            <a:r>
              <a:rPr lang="en-US" sz="1200" dirty="0"/>
              <a:t>Contract Management</a:t>
            </a:r>
          </a:p>
        </p:txBody>
      </p:sp>
      <p:cxnSp>
        <p:nvCxnSpPr>
          <p:cNvPr id="9" name="Straight Connector 8">
            <a:extLst>
              <a:ext uri="{FF2B5EF4-FFF2-40B4-BE49-F238E27FC236}">
                <a16:creationId xmlns:a16="http://schemas.microsoft.com/office/drawing/2014/main" id="{994FE477-1C76-8F4E-AFF7-6AA4AD1D2BCE}"/>
              </a:ext>
            </a:extLst>
          </p:cNvPr>
          <p:cNvCxnSpPr/>
          <p:nvPr/>
        </p:nvCxnSpPr>
        <p:spPr>
          <a:xfrm flipH="1">
            <a:off x="609600" y="794871"/>
            <a:ext cx="7900894" cy="0"/>
          </a:xfrm>
          <a:prstGeom prst="line">
            <a:avLst/>
          </a:prstGeom>
          <a:ln w="12700">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86EEA0A-8A92-9641-94A7-4FA6E7588582}"/>
              </a:ext>
            </a:extLst>
          </p:cNvPr>
          <p:cNvSpPr txBox="1"/>
          <p:nvPr/>
        </p:nvSpPr>
        <p:spPr>
          <a:xfrm>
            <a:off x="1093693" y="824755"/>
            <a:ext cx="3257177" cy="784830"/>
          </a:xfrm>
          <a:prstGeom prst="rect">
            <a:avLst/>
          </a:prstGeom>
          <a:noFill/>
        </p:spPr>
        <p:txBody>
          <a:bodyPr wrap="square" rtlCol="0">
            <a:spAutoFit/>
          </a:bodyPr>
          <a:lstStyle/>
          <a:p>
            <a:pPr algn="ctr"/>
            <a:r>
              <a:rPr lang="en-US" sz="1800" b="1" dirty="0">
                <a:solidFill>
                  <a:schemeClr val="accent1">
                    <a:lumMod val="40000"/>
                    <a:lumOff val="60000"/>
                  </a:schemeClr>
                </a:solidFill>
              </a:rPr>
              <a:t>Front-End</a:t>
            </a:r>
          </a:p>
          <a:p>
            <a:pPr algn="ctr"/>
            <a:r>
              <a:rPr lang="en-US" b="1" dirty="0">
                <a:solidFill>
                  <a:schemeClr val="bg1">
                    <a:lumMod val="85000"/>
                  </a:schemeClr>
                </a:solidFill>
              </a:rPr>
              <a:t>Front Office </a:t>
            </a:r>
            <a:br>
              <a:rPr lang="en-US" b="1" dirty="0">
                <a:solidFill>
                  <a:schemeClr val="bg1">
                    <a:lumMod val="85000"/>
                  </a:schemeClr>
                </a:solidFill>
              </a:rPr>
            </a:br>
            <a:r>
              <a:rPr lang="en-US" b="1" dirty="0">
                <a:solidFill>
                  <a:schemeClr val="bg1">
                    <a:lumMod val="85000"/>
                  </a:schemeClr>
                </a:solidFill>
              </a:rPr>
              <a:t>Tasks</a:t>
            </a:r>
          </a:p>
        </p:txBody>
      </p:sp>
      <p:sp>
        <p:nvSpPr>
          <p:cNvPr id="11" name="Triangle 10">
            <a:extLst>
              <a:ext uri="{FF2B5EF4-FFF2-40B4-BE49-F238E27FC236}">
                <a16:creationId xmlns:a16="http://schemas.microsoft.com/office/drawing/2014/main" id="{BDE49D60-B5A7-5242-B8FA-D339D284F08C}"/>
              </a:ext>
            </a:extLst>
          </p:cNvPr>
          <p:cNvSpPr/>
          <p:nvPr/>
        </p:nvSpPr>
        <p:spPr>
          <a:xfrm rot="10800000">
            <a:off x="609599" y="2202519"/>
            <a:ext cx="4219388" cy="992026"/>
          </a:xfrm>
          <a:prstGeom prst="triangle">
            <a:avLst/>
          </a:prstGeom>
          <a:gradFill flip="none" rotWithShape="1">
            <a:gsLst>
              <a:gs pos="0">
                <a:schemeClr val="bg1">
                  <a:lumMod val="95000"/>
                  <a:alpha val="49000"/>
                </a:schemeClr>
              </a:gs>
              <a:gs pos="100000">
                <a:schemeClr val="bg1">
                  <a:lumMod val="75000"/>
                  <a:alpha val="4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E99EA65-D02B-6242-8806-B05E8A70DB57}"/>
              </a:ext>
            </a:extLst>
          </p:cNvPr>
          <p:cNvCxnSpPr/>
          <p:nvPr/>
        </p:nvCxnSpPr>
        <p:spPr>
          <a:xfrm flipH="1">
            <a:off x="609600" y="2202519"/>
            <a:ext cx="7900894" cy="0"/>
          </a:xfrm>
          <a:prstGeom prst="line">
            <a:avLst/>
          </a:prstGeom>
          <a:ln w="12700">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FB23342-5E79-4747-88EF-2F2CA6C9CE00}"/>
              </a:ext>
            </a:extLst>
          </p:cNvPr>
          <p:cNvSpPr txBox="1"/>
          <p:nvPr/>
        </p:nvSpPr>
        <p:spPr>
          <a:xfrm>
            <a:off x="1093693" y="2232403"/>
            <a:ext cx="3257177" cy="784830"/>
          </a:xfrm>
          <a:prstGeom prst="rect">
            <a:avLst/>
          </a:prstGeom>
          <a:noFill/>
        </p:spPr>
        <p:txBody>
          <a:bodyPr wrap="square" rtlCol="0">
            <a:spAutoFit/>
          </a:bodyPr>
          <a:lstStyle/>
          <a:p>
            <a:pPr algn="ctr"/>
            <a:r>
              <a:rPr lang="en-US" sz="1800" b="1" dirty="0">
                <a:solidFill>
                  <a:schemeClr val="accent1">
                    <a:lumMod val="40000"/>
                    <a:lumOff val="60000"/>
                  </a:schemeClr>
                </a:solidFill>
              </a:rPr>
              <a:t>Mid-Cycle</a:t>
            </a:r>
          </a:p>
          <a:p>
            <a:pPr algn="ctr"/>
            <a:r>
              <a:rPr lang="en-US" b="1" dirty="0">
                <a:solidFill>
                  <a:schemeClr val="bg1">
                    <a:lumMod val="85000"/>
                  </a:schemeClr>
                </a:solidFill>
              </a:rPr>
              <a:t>Revenue-Producing </a:t>
            </a:r>
            <a:br>
              <a:rPr lang="en-US" b="1" dirty="0">
                <a:solidFill>
                  <a:schemeClr val="bg1">
                    <a:lumMod val="85000"/>
                  </a:schemeClr>
                </a:solidFill>
              </a:rPr>
            </a:br>
            <a:r>
              <a:rPr lang="en-US" b="1" dirty="0">
                <a:solidFill>
                  <a:schemeClr val="bg1">
                    <a:lumMod val="85000"/>
                  </a:schemeClr>
                </a:solidFill>
              </a:rPr>
              <a:t>Tasks</a:t>
            </a:r>
          </a:p>
        </p:txBody>
      </p:sp>
      <p:sp>
        <p:nvSpPr>
          <p:cNvPr id="14" name="Triangle 13">
            <a:extLst>
              <a:ext uri="{FF2B5EF4-FFF2-40B4-BE49-F238E27FC236}">
                <a16:creationId xmlns:a16="http://schemas.microsoft.com/office/drawing/2014/main" id="{FE1794DE-9059-354E-AF68-F788BC10FAA4}"/>
              </a:ext>
            </a:extLst>
          </p:cNvPr>
          <p:cNvSpPr/>
          <p:nvPr/>
        </p:nvSpPr>
        <p:spPr>
          <a:xfrm rot="10800000">
            <a:off x="609599" y="3628698"/>
            <a:ext cx="4219388" cy="992026"/>
          </a:xfrm>
          <a:prstGeom prst="triangle">
            <a:avLst/>
          </a:prstGeom>
          <a:gradFill flip="none" rotWithShape="1">
            <a:gsLst>
              <a:gs pos="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D16DEF5A-D396-B14E-A7C8-D0F6B7836F81}"/>
              </a:ext>
            </a:extLst>
          </p:cNvPr>
          <p:cNvCxnSpPr/>
          <p:nvPr/>
        </p:nvCxnSpPr>
        <p:spPr>
          <a:xfrm flipH="1">
            <a:off x="609600" y="3628698"/>
            <a:ext cx="7900894" cy="0"/>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BD497E-C3ED-AB4F-B041-71DE64A4A288}"/>
              </a:ext>
            </a:extLst>
          </p:cNvPr>
          <p:cNvSpPr txBox="1"/>
          <p:nvPr/>
        </p:nvSpPr>
        <p:spPr>
          <a:xfrm>
            <a:off x="1093693" y="3658582"/>
            <a:ext cx="3257177" cy="784830"/>
          </a:xfrm>
          <a:prstGeom prst="rect">
            <a:avLst/>
          </a:prstGeom>
          <a:noFill/>
        </p:spPr>
        <p:txBody>
          <a:bodyPr wrap="square" rtlCol="0">
            <a:spAutoFit/>
          </a:bodyPr>
          <a:lstStyle/>
          <a:p>
            <a:pPr algn="ctr"/>
            <a:r>
              <a:rPr lang="en-US" sz="1800" b="1" dirty="0">
                <a:solidFill>
                  <a:schemeClr val="accent1"/>
                </a:solidFill>
              </a:rPr>
              <a:t>Back-End</a:t>
            </a:r>
          </a:p>
          <a:p>
            <a:pPr algn="ctr"/>
            <a:r>
              <a:rPr lang="en-US" b="1" dirty="0">
                <a:solidFill>
                  <a:schemeClr val="bg1">
                    <a:lumMod val="50000"/>
                  </a:schemeClr>
                </a:solidFill>
              </a:rPr>
              <a:t>Back Office </a:t>
            </a:r>
            <a:br>
              <a:rPr lang="en-US" b="1" dirty="0">
                <a:solidFill>
                  <a:schemeClr val="bg1">
                    <a:lumMod val="50000"/>
                  </a:schemeClr>
                </a:solidFill>
              </a:rPr>
            </a:br>
            <a:r>
              <a:rPr lang="en-US" b="1" dirty="0">
                <a:solidFill>
                  <a:schemeClr val="bg1">
                    <a:lumMod val="50000"/>
                  </a:schemeClr>
                </a:solidFill>
              </a:rPr>
              <a:t>Tasks</a:t>
            </a:r>
          </a:p>
        </p:txBody>
      </p:sp>
      <p:sp>
        <p:nvSpPr>
          <p:cNvPr id="17" name="Text Placeholder 2">
            <a:extLst>
              <a:ext uri="{FF2B5EF4-FFF2-40B4-BE49-F238E27FC236}">
                <a16:creationId xmlns:a16="http://schemas.microsoft.com/office/drawing/2014/main" id="{EA4393DD-F6A6-5B44-8605-860F31255144}"/>
              </a:ext>
            </a:extLst>
          </p:cNvPr>
          <p:cNvSpPr txBox="1">
            <a:spLocks/>
          </p:cNvSpPr>
          <p:nvPr/>
        </p:nvSpPr>
        <p:spPr>
          <a:xfrm>
            <a:off x="6949861" y="3741362"/>
            <a:ext cx="1560633" cy="807716"/>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buClr>
            </a:pPr>
            <a:r>
              <a:rPr lang="en-US" sz="1200" dirty="0"/>
              <a:t>Follow-Up</a:t>
            </a:r>
          </a:p>
          <a:p>
            <a:pPr marL="119063" lvl="1" indent="-119063">
              <a:spcBef>
                <a:spcPts val="600"/>
              </a:spcBef>
              <a:buClr>
                <a:schemeClr val="bg2"/>
              </a:buClr>
            </a:pPr>
            <a:r>
              <a:rPr lang="en-US" sz="1200" dirty="0"/>
              <a:t>Payment Posting</a:t>
            </a:r>
          </a:p>
        </p:txBody>
      </p:sp>
    </p:spTree>
    <p:extLst>
      <p:ext uri="{BB962C8B-B14F-4D97-AF65-F5344CB8AC3E}">
        <p14:creationId xmlns:p14="http://schemas.microsoft.com/office/powerpoint/2010/main" val="237224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D168C-3BA0-144F-B1B4-D32918477887}"/>
              </a:ext>
            </a:extLst>
          </p:cNvPr>
          <p:cNvSpPr>
            <a:spLocks noGrp="1"/>
          </p:cNvSpPr>
          <p:nvPr>
            <p:ph type="title"/>
          </p:nvPr>
        </p:nvSpPr>
        <p:spPr/>
        <p:txBody>
          <a:bodyPr/>
          <a:lstStyle/>
          <a:p>
            <a:r>
              <a:rPr lang="en-US" dirty="0"/>
              <a:t>Back-End: Claim Generation</a:t>
            </a:r>
          </a:p>
        </p:txBody>
      </p:sp>
      <p:sp>
        <p:nvSpPr>
          <p:cNvPr id="4" name="Slide Number Placeholder 3">
            <a:extLst>
              <a:ext uri="{FF2B5EF4-FFF2-40B4-BE49-F238E27FC236}">
                <a16:creationId xmlns:a16="http://schemas.microsoft.com/office/drawing/2014/main" id="{9DAE1EFD-E1D4-AE4D-8E80-6B71C0A169E1}"/>
              </a:ext>
            </a:extLst>
          </p:cNvPr>
          <p:cNvSpPr>
            <a:spLocks noGrp="1"/>
          </p:cNvSpPr>
          <p:nvPr>
            <p:ph type="sldNum" sz="quarter" idx="14"/>
          </p:nvPr>
        </p:nvSpPr>
        <p:spPr/>
        <p:txBody>
          <a:bodyPr/>
          <a:lstStyle/>
          <a:p>
            <a:fld id="{F0C22504-BBC8-2042-BA97-C1929195E00D}" type="slidenum">
              <a:rPr lang="en-US" smtClean="0"/>
              <a:pPr/>
              <a:t>24</a:t>
            </a:fld>
            <a:endParaRPr lang="en-US" dirty="0"/>
          </a:p>
        </p:txBody>
      </p:sp>
      <p:cxnSp>
        <p:nvCxnSpPr>
          <p:cNvPr id="5" name="Elbow Connector 4">
            <a:extLst>
              <a:ext uri="{FF2B5EF4-FFF2-40B4-BE49-F238E27FC236}">
                <a16:creationId xmlns:a16="http://schemas.microsoft.com/office/drawing/2014/main" id="{53BDF14D-8E22-914B-A462-A08110F1B66A}"/>
              </a:ext>
            </a:extLst>
          </p:cNvPr>
          <p:cNvCxnSpPr>
            <a:cxnSpLocks/>
            <a:endCxn id="6" idx="1"/>
          </p:cNvCxnSpPr>
          <p:nvPr/>
        </p:nvCxnSpPr>
        <p:spPr>
          <a:xfrm flipV="1">
            <a:off x="2618251" y="2695989"/>
            <a:ext cx="2987677" cy="399340"/>
          </a:xfrm>
          <a:prstGeom prst="bentConnector3">
            <a:avLst>
              <a:gd name="adj1" fmla="val 84218"/>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0759A8F1-9722-8C46-AF77-09F0EEA9D9C4}"/>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85000" lnSpcReduction="1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The UB-04 now has all of the information it should need to be officially generated and passed through the system’s claim scrubber to check for errors (conflicting HCPCS, missing information).</a:t>
            </a:r>
          </a:p>
          <a:p>
            <a:pPr lvl="1">
              <a:lnSpc>
                <a:spcPct val="120000"/>
              </a:lnSpc>
              <a:buClr>
                <a:schemeClr val="bg2"/>
              </a:buClr>
            </a:pPr>
            <a:r>
              <a:rPr lang="en-US" dirty="0"/>
              <a:t>The scrubber will either </a:t>
            </a:r>
            <a:br>
              <a:rPr lang="en-US" dirty="0"/>
            </a:br>
            <a:r>
              <a:rPr lang="en-US" dirty="0"/>
              <a:t>allow the claim to go through to the next step, Claim Submission, or be flagged </a:t>
            </a:r>
            <a:br>
              <a:rPr lang="en-US" dirty="0"/>
            </a:br>
            <a:r>
              <a:rPr lang="en-US" dirty="0"/>
              <a:t>for additional work.</a:t>
            </a:r>
          </a:p>
        </p:txBody>
      </p:sp>
      <p:cxnSp>
        <p:nvCxnSpPr>
          <p:cNvPr id="9" name="Straight Connector 8">
            <a:extLst>
              <a:ext uri="{FF2B5EF4-FFF2-40B4-BE49-F238E27FC236}">
                <a16:creationId xmlns:a16="http://schemas.microsoft.com/office/drawing/2014/main" id="{E0BF3310-1B01-4E4C-A9C1-4F8C8DF02231}"/>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B6B91B9B-E0C5-AA4A-A1FD-E6DDBB981738}"/>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b="1"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dirty="0"/>
              <a:t>Payment Posting</a:t>
            </a:r>
          </a:p>
        </p:txBody>
      </p:sp>
      <p:cxnSp>
        <p:nvCxnSpPr>
          <p:cNvPr id="11" name="Straight Connector 10">
            <a:extLst>
              <a:ext uri="{FF2B5EF4-FFF2-40B4-BE49-F238E27FC236}">
                <a16:creationId xmlns:a16="http://schemas.microsoft.com/office/drawing/2014/main" id="{C733AC06-58ED-ED42-946C-8CB06940E132}"/>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307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B5BD-8713-554C-8669-E312F91A8C46}"/>
              </a:ext>
            </a:extLst>
          </p:cNvPr>
          <p:cNvSpPr>
            <a:spLocks noGrp="1"/>
          </p:cNvSpPr>
          <p:nvPr>
            <p:ph type="title"/>
          </p:nvPr>
        </p:nvSpPr>
        <p:spPr/>
        <p:txBody>
          <a:bodyPr/>
          <a:lstStyle/>
          <a:p>
            <a:r>
              <a:rPr lang="en-US" dirty="0"/>
              <a:t>Back-End: Claim Submission</a:t>
            </a:r>
          </a:p>
        </p:txBody>
      </p:sp>
      <p:sp>
        <p:nvSpPr>
          <p:cNvPr id="4" name="Slide Number Placeholder 3">
            <a:extLst>
              <a:ext uri="{FF2B5EF4-FFF2-40B4-BE49-F238E27FC236}">
                <a16:creationId xmlns:a16="http://schemas.microsoft.com/office/drawing/2014/main" id="{44320A9F-720A-D94D-AC95-3E77ADB72725}"/>
              </a:ext>
            </a:extLst>
          </p:cNvPr>
          <p:cNvSpPr>
            <a:spLocks noGrp="1"/>
          </p:cNvSpPr>
          <p:nvPr>
            <p:ph type="sldNum" sz="quarter" idx="14"/>
          </p:nvPr>
        </p:nvSpPr>
        <p:spPr/>
        <p:txBody>
          <a:bodyPr/>
          <a:lstStyle/>
          <a:p>
            <a:fld id="{F0C22504-BBC8-2042-BA97-C1929195E00D}" type="slidenum">
              <a:rPr lang="en-US" smtClean="0"/>
              <a:pPr/>
              <a:t>25</a:t>
            </a:fld>
            <a:endParaRPr lang="en-US" dirty="0"/>
          </a:p>
        </p:txBody>
      </p:sp>
      <p:cxnSp>
        <p:nvCxnSpPr>
          <p:cNvPr id="5" name="Elbow Connector 4">
            <a:extLst>
              <a:ext uri="{FF2B5EF4-FFF2-40B4-BE49-F238E27FC236}">
                <a16:creationId xmlns:a16="http://schemas.microsoft.com/office/drawing/2014/main" id="{1DE39E07-88C4-884E-A43B-1577E9A6B07C}"/>
              </a:ext>
            </a:extLst>
          </p:cNvPr>
          <p:cNvCxnSpPr>
            <a:cxnSpLocks/>
            <a:endCxn id="6" idx="1"/>
          </p:cNvCxnSpPr>
          <p:nvPr/>
        </p:nvCxnSpPr>
        <p:spPr>
          <a:xfrm flipV="1">
            <a:off x="2714802" y="2695989"/>
            <a:ext cx="2891126" cy="745790"/>
          </a:xfrm>
          <a:prstGeom prst="bentConnector3">
            <a:avLst>
              <a:gd name="adj1" fmla="val 83396"/>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A7C3DE8-0403-AB44-BF1A-D62F0DA99009}"/>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700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The claim is submitted to the appropriate payer (determined through Patient Access Insurance Verification) electronically or through paper-mail and within the timely filing limit set forth in the contract or federal mandate. </a:t>
            </a:r>
          </a:p>
          <a:p>
            <a:pPr lvl="1">
              <a:lnSpc>
                <a:spcPct val="120000"/>
              </a:lnSpc>
              <a:buClr>
                <a:schemeClr val="bg2"/>
              </a:buClr>
            </a:pPr>
            <a:r>
              <a:rPr lang="en-US" dirty="0"/>
              <a:t>Issues arise when:</a:t>
            </a:r>
          </a:p>
          <a:p>
            <a:pPr lvl="2">
              <a:lnSpc>
                <a:spcPct val="120000"/>
              </a:lnSpc>
            </a:pPr>
            <a:r>
              <a:rPr lang="en-US" dirty="0"/>
              <a:t>The claim is automatically rejected from an electronic clearinghouse due to improper coding or missing information</a:t>
            </a:r>
          </a:p>
          <a:p>
            <a:pPr lvl="2">
              <a:lnSpc>
                <a:spcPct val="120000"/>
              </a:lnSpc>
            </a:pPr>
            <a:r>
              <a:rPr lang="en-US" dirty="0"/>
              <a:t>Paper claims get lost in the mail or delivered to the wrong department</a:t>
            </a:r>
          </a:p>
          <a:p>
            <a:pPr lvl="2">
              <a:lnSpc>
                <a:spcPct val="120000"/>
              </a:lnSpc>
            </a:pPr>
            <a:r>
              <a:rPr lang="en-US" dirty="0"/>
              <a:t>The claim isn’t received within the timely filing limits</a:t>
            </a:r>
          </a:p>
        </p:txBody>
      </p:sp>
      <p:cxnSp>
        <p:nvCxnSpPr>
          <p:cNvPr id="9" name="Straight Connector 8">
            <a:extLst>
              <a:ext uri="{FF2B5EF4-FFF2-40B4-BE49-F238E27FC236}">
                <a16:creationId xmlns:a16="http://schemas.microsoft.com/office/drawing/2014/main" id="{AD108B1B-DE44-444C-9E04-F1DC6B6AF089}"/>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9F24DC9D-A4C9-7341-98AE-D729EAF8F9E5}"/>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b="1"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dirty="0"/>
              <a:t>Payment Posting</a:t>
            </a:r>
          </a:p>
        </p:txBody>
      </p:sp>
      <p:cxnSp>
        <p:nvCxnSpPr>
          <p:cNvPr id="11" name="Straight Connector 10">
            <a:extLst>
              <a:ext uri="{FF2B5EF4-FFF2-40B4-BE49-F238E27FC236}">
                <a16:creationId xmlns:a16="http://schemas.microsoft.com/office/drawing/2014/main" id="{31927F26-FA0F-FE45-AB5F-E52C9E31B525}"/>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507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82627-9659-5949-A978-1DAFABCC44A4}"/>
              </a:ext>
            </a:extLst>
          </p:cNvPr>
          <p:cNvSpPr>
            <a:spLocks noGrp="1"/>
          </p:cNvSpPr>
          <p:nvPr>
            <p:ph type="title"/>
          </p:nvPr>
        </p:nvSpPr>
        <p:spPr/>
        <p:txBody>
          <a:bodyPr/>
          <a:lstStyle/>
          <a:p>
            <a:r>
              <a:rPr lang="en-US" dirty="0"/>
              <a:t>Back-End: Contract Management </a:t>
            </a:r>
          </a:p>
        </p:txBody>
      </p:sp>
      <p:sp>
        <p:nvSpPr>
          <p:cNvPr id="4" name="Slide Number Placeholder 3">
            <a:extLst>
              <a:ext uri="{FF2B5EF4-FFF2-40B4-BE49-F238E27FC236}">
                <a16:creationId xmlns:a16="http://schemas.microsoft.com/office/drawing/2014/main" id="{CC4D0C07-7134-864B-93D5-C90FC9456837}"/>
              </a:ext>
            </a:extLst>
          </p:cNvPr>
          <p:cNvSpPr>
            <a:spLocks noGrp="1"/>
          </p:cNvSpPr>
          <p:nvPr>
            <p:ph type="sldNum" sz="quarter" idx="14"/>
          </p:nvPr>
        </p:nvSpPr>
        <p:spPr/>
        <p:txBody>
          <a:bodyPr/>
          <a:lstStyle/>
          <a:p>
            <a:fld id="{F0C22504-BBC8-2042-BA97-C1929195E00D}" type="slidenum">
              <a:rPr lang="en-US" smtClean="0"/>
              <a:pPr/>
              <a:t>26</a:t>
            </a:fld>
            <a:endParaRPr lang="en-US" dirty="0"/>
          </a:p>
        </p:txBody>
      </p:sp>
      <p:cxnSp>
        <p:nvCxnSpPr>
          <p:cNvPr id="5" name="Elbow Connector 4">
            <a:extLst>
              <a:ext uri="{FF2B5EF4-FFF2-40B4-BE49-F238E27FC236}">
                <a16:creationId xmlns:a16="http://schemas.microsoft.com/office/drawing/2014/main" id="{113E5068-5085-654C-828F-BCF526EA87C6}"/>
              </a:ext>
            </a:extLst>
          </p:cNvPr>
          <p:cNvCxnSpPr>
            <a:cxnSpLocks/>
            <a:endCxn id="6" idx="1"/>
          </p:cNvCxnSpPr>
          <p:nvPr/>
        </p:nvCxnSpPr>
        <p:spPr>
          <a:xfrm flipV="1">
            <a:off x="3123727" y="2695989"/>
            <a:ext cx="2482201" cy="1097919"/>
          </a:xfrm>
          <a:prstGeom prst="bentConnector3">
            <a:avLst>
              <a:gd name="adj1" fmla="val 80660"/>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4307995-3277-6E4E-A5B1-FCB4ED31B315}"/>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550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The appropriate contract for the responsible payer and plan type (determined through Patient Access Insurance Verification) is loaded to the account’s profile to calculate an expected reimbursement.</a:t>
            </a:r>
          </a:p>
          <a:p>
            <a:pPr lvl="1">
              <a:lnSpc>
                <a:spcPct val="120000"/>
              </a:lnSpc>
              <a:buClr>
                <a:schemeClr val="bg2"/>
              </a:buClr>
            </a:pPr>
            <a:r>
              <a:rPr lang="en-US" dirty="0"/>
              <a:t>The patient’s particular plan will also play a role in determining how a claim will be processed and paid, and plan documents may require review to ensure proper payment.</a:t>
            </a:r>
          </a:p>
          <a:p>
            <a:pPr lvl="1">
              <a:lnSpc>
                <a:spcPct val="120000"/>
              </a:lnSpc>
              <a:buClr>
                <a:schemeClr val="bg2"/>
              </a:buClr>
            </a:pPr>
            <a:r>
              <a:rPr lang="en-US" dirty="0"/>
              <a:t>Patient Accounting representatives should be well versed in contract terminology, rates, and processing requirements and deadlines in order to ensure accuracy.</a:t>
            </a:r>
          </a:p>
          <a:p>
            <a:pPr lvl="1">
              <a:lnSpc>
                <a:spcPct val="120000"/>
              </a:lnSpc>
              <a:buClr>
                <a:schemeClr val="bg2"/>
              </a:buClr>
            </a:pPr>
            <a:r>
              <a:rPr lang="en-US" dirty="0"/>
              <a:t>Problems arise when:</a:t>
            </a:r>
          </a:p>
          <a:p>
            <a:pPr lvl="2">
              <a:lnSpc>
                <a:spcPct val="120000"/>
              </a:lnSpc>
            </a:pPr>
            <a:r>
              <a:rPr lang="en-US" dirty="0"/>
              <a:t>The wrong payer or plan type is loaded to the account, thus calculating an incorrect expected payment due</a:t>
            </a:r>
          </a:p>
          <a:p>
            <a:pPr lvl="2">
              <a:lnSpc>
                <a:spcPct val="120000"/>
              </a:lnSpc>
            </a:pPr>
            <a:r>
              <a:rPr lang="en-US" dirty="0"/>
              <a:t>Appeals staff do not have access to contracts to research potential underpayments </a:t>
            </a:r>
          </a:p>
        </p:txBody>
      </p:sp>
      <p:cxnSp>
        <p:nvCxnSpPr>
          <p:cNvPr id="9" name="Straight Connector 8">
            <a:extLst>
              <a:ext uri="{FF2B5EF4-FFF2-40B4-BE49-F238E27FC236}">
                <a16:creationId xmlns:a16="http://schemas.microsoft.com/office/drawing/2014/main" id="{586E6E24-4DA9-9342-8F53-92833C0BC435}"/>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61E034A-3AE7-064B-B756-14A34B63A1FA}"/>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b="1" dirty="0"/>
              <a:t>Contract Management</a:t>
            </a:r>
          </a:p>
          <a:p>
            <a:pPr lvl="1">
              <a:spcBef>
                <a:spcPts val="800"/>
              </a:spcBef>
            </a:pPr>
            <a:r>
              <a:rPr lang="en-US" dirty="0"/>
              <a:t>Follow-Up</a:t>
            </a:r>
          </a:p>
          <a:p>
            <a:pPr lvl="1">
              <a:spcBef>
                <a:spcPts val="800"/>
              </a:spcBef>
            </a:pPr>
            <a:r>
              <a:rPr lang="en-US" dirty="0"/>
              <a:t>Payment Posting</a:t>
            </a:r>
          </a:p>
        </p:txBody>
      </p:sp>
      <p:cxnSp>
        <p:nvCxnSpPr>
          <p:cNvPr id="11" name="Straight Connector 10">
            <a:extLst>
              <a:ext uri="{FF2B5EF4-FFF2-40B4-BE49-F238E27FC236}">
                <a16:creationId xmlns:a16="http://schemas.microsoft.com/office/drawing/2014/main" id="{B96C7544-FD32-B24D-AB6A-D658407BA3B1}"/>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46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37E1-B112-3B41-94E4-42B09C65ED8C}"/>
              </a:ext>
            </a:extLst>
          </p:cNvPr>
          <p:cNvSpPr>
            <a:spLocks noGrp="1"/>
          </p:cNvSpPr>
          <p:nvPr>
            <p:ph type="title"/>
          </p:nvPr>
        </p:nvSpPr>
        <p:spPr/>
        <p:txBody>
          <a:bodyPr/>
          <a:lstStyle/>
          <a:p>
            <a:r>
              <a:rPr lang="en-US" dirty="0"/>
              <a:t>Back-End: Follow-Up</a:t>
            </a:r>
          </a:p>
        </p:txBody>
      </p:sp>
      <p:sp>
        <p:nvSpPr>
          <p:cNvPr id="4" name="Slide Number Placeholder 3">
            <a:extLst>
              <a:ext uri="{FF2B5EF4-FFF2-40B4-BE49-F238E27FC236}">
                <a16:creationId xmlns:a16="http://schemas.microsoft.com/office/drawing/2014/main" id="{92834855-8659-BE4F-9056-42913B3A2CF3}"/>
              </a:ext>
            </a:extLst>
          </p:cNvPr>
          <p:cNvSpPr>
            <a:spLocks noGrp="1"/>
          </p:cNvSpPr>
          <p:nvPr>
            <p:ph type="sldNum" sz="quarter" idx="14"/>
          </p:nvPr>
        </p:nvSpPr>
        <p:spPr/>
        <p:txBody>
          <a:bodyPr/>
          <a:lstStyle/>
          <a:p>
            <a:fld id="{F0C22504-BBC8-2042-BA97-C1929195E00D}" type="slidenum">
              <a:rPr lang="en-US" smtClean="0"/>
              <a:pPr/>
              <a:t>27</a:t>
            </a:fld>
            <a:endParaRPr lang="en-US" dirty="0"/>
          </a:p>
        </p:txBody>
      </p:sp>
      <p:cxnSp>
        <p:nvCxnSpPr>
          <p:cNvPr id="5" name="Elbow Connector 4">
            <a:extLst>
              <a:ext uri="{FF2B5EF4-FFF2-40B4-BE49-F238E27FC236}">
                <a16:creationId xmlns:a16="http://schemas.microsoft.com/office/drawing/2014/main" id="{6C4402CD-D7FE-A546-ACDE-D7194B77074D}"/>
              </a:ext>
            </a:extLst>
          </p:cNvPr>
          <p:cNvCxnSpPr>
            <a:cxnSpLocks/>
            <a:endCxn id="6" idx="1"/>
          </p:cNvCxnSpPr>
          <p:nvPr/>
        </p:nvCxnSpPr>
        <p:spPr>
          <a:xfrm flipV="1">
            <a:off x="1845839" y="2695989"/>
            <a:ext cx="3760089" cy="1438689"/>
          </a:xfrm>
          <a:prstGeom prst="bentConnector3">
            <a:avLst>
              <a:gd name="adj1" fmla="val 87309"/>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774439B9-8E84-5447-B566-55F366B2F5FD}"/>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625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Now that the claim has been submitted, processing status checks must be performed:</a:t>
            </a:r>
          </a:p>
          <a:p>
            <a:pPr lvl="2">
              <a:lnSpc>
                <a:spcPct val="120000"/>
              </a:lnSpc>
            </a:pPr>
            <a:r>
              <a:rPr lang="en-US" dirty="0"/>
              <a:t>Confirm receipt of the claim to ensure it is in process.</a:t>
            </a:r>
          </a:p>
          <a:p>
            <a:pPr lvl="2">
              <a:lnSpc>
                <a:spcPct val="120000"/>
              </a:lnSpc>
            </a:pPr>
            <a:r>
              <a:rPr lang="en-US" dirty="0"/>
              <a:t>Ensure the payer has all necessary information to properly process the claim within the expected time frame, and send additional information (invoices, itemized bills, medical records, authorization) if requested. Confirm receipt of these materials one week after they are sent.</a:t>
            </a:r>
          </a:p>
          <a:p>
            <a:pPr lvl="2">
              <a:lnSpc>
                <a:spcPct val="120000"/>
              </a:lnSpc>
            </a:pPr>
            <a:r>
              <a:rPr lang="en-US" dirty="0"/>
              <a:t>Compare the received payment to the contract rates loaded during the Contract Management phase.</a:t>
            </a:r>
          </a:p>
          <a:p>
            <a:pPr lvl="2">
              <a:lnSpc>
                <a:spcPct val="120000"/>
              </a:lnSpc>
            </a:pPr>
            <a:r>
              <a:rPr lang="en-US" dirty="0"/>
              <a:t>If payment does not equal the expected amount, contact the payer to learn how the claim was processed, determine whether or not charges/services were denied, verify the correct contract was loaded to the account, and appeal underpayments/denials.</a:t>
            </a:r>
          </a:p>
        </p:txBody>
      </p:sp>
      <p:cxnSp>
        <p:nvCxnSpPr>
          <p:cNvPr id="9" name="Straight Connector 8">
            <a:extLst>
              <a:ext uri="{FF2B5EF4-FFF2-40B4-BE49-F238E27FC236}">
                <a16:creationId xmlns:a16="http://schemas.microsoft.com/office/drawing/2014/main" id="{5196968E-5F1B-BE43-B405-FE698425CC67}"/>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1C0DA114-6189-8245-9607-CE80E9FB68AD}"/>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b="1" dirty="0"/>
              <a:t>Follow-Up</a:t>
            </a:r>
          </a:p>
          <a:p>
            <a:pPr lvl="1">
              <a:spcBef>
                <a:spcPts val="800"/>
              </a:spcBef>
            </a:pPr>
            <a:r>
              <a:rPr lang="en-US" dirty="0"/>
              <a:t>Payment Posting</a:t>
            </a:r>
          </a:p>
        </p:txBody>
      </p:sp>
      <p:cxnSp>
        <p:nvCxnSpPr>
          <p:cNvPr id="11" name="Straight Connector 10">
            <a:extLst>
              <a:ext uri="{FF2B5EF4-FFF2-40B4-BE49-F238E27FC236}">
                <a16:creationId xmlns:a16="http://schemas.microsoft.com/office/drawing/2014/main" id="{428878CA-B172-7041-85F8-FA1B73221A0D}"/>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95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336A-F66A-5B46-9B71-3C3F5CF9419D}"/>
              </a:ext>
            </a:extLst>
          </p:cNvPr>
          <p:cNvSpPr>
            <a:spLocks noGrp="1"/>
          </p:cNvSpPr>
          <p:nvPr>
            <p:ph type="title"/>
          </p:nvPr>
        </p:nvSpPr>
        <p:spPr/>
        <p:txBody>
          <a:bodyPr/>
          <a:lstStyle/>
          <a:p>
            <a:r>
              <a:rPr lang="en-US" dirty="0"/>
              <a:t>Back-End: Follow-Up</a:t>
            </a:r>
          </a:p>
        </p:txBody>
      </p:sp>
      <p:sp>
        <p:nvSpPr>
          <p:cNvPr id="3" name="Text Placeholder 2">
            <a:extLst>
              <a:ext uri="{FF2B5EF4-FFF2-40B4-BE49-F238E27FC236}">
                <a16:creationId xmlns:a16="http://schemas.microsoft.com/office/drawing/2014/main" id="{000B904E-5320-AA48-AC91-C68E2A8DE8F3}"/>
              </a:ext>
            </a:extLst>
          </p:cNvPr>
          <p:cNvSpPr>
            <a:spLocks noGrp="1"/>
          </p:cNvSpPr>
          <p:nvPr>
            <p:ph type="body" sz="quarter" idx="13"/>
          </p:nvPr>
        </p:nvSpPr>
        <p:spPr/>
        <p:txBody>
          <a:bodyPr>
            <a:normAutofit fontScale="85000" lnSpcReduction="20000"/>
          </a:bodyPr>
          <a:lstStyle/>
          <a:p>
            <a:r>
              <a:rPr lang="en-US" dirty="0"/>
              <a:t>Follow-up is costly in both time and expense</a:t>
            </a:r>
          </a:p>
          <a:p>
            <a:pPr lvl="1"/>
            <a:r>
              <a:rPr lang="en-US" dirty="0"/>
              <a:t>Follow-up may require several different forms of contact with the payer:</a:t>
            </a:r>
          </a:p>
          <a:p>
            <a:pPr lvl="2"/>
            <a:r>
              <a:rPr lang="en-US" dirty="0"/>
              <a:t>Phone call to confirm of receipt of documents, request information on how a claim was processed, or send claim back for additional review</a:t>
            </a:r>
          </a:p>
          <a:p>
            <a:pPr lvl="2"/>
            <a:r>
              <a:rPr lang="en-US" dirty="0"/>
              <a:t>Fax of additional requested information</a:t>
            </a:r>
          </a:p>
          <a:p>
            <a:pPr lvl="2"/>
            <a:r>
              <a:rPr lang="en-US" dirty="0"/>
              <a:t>Mailing of appeal letters</a:t>
            </a:r>
          </a:p>
          <a:p>
            <a:pPr lvl="2"/>
            <a:r>
              <a:rPr lang="en-US" dirty="0"/>
              <a:t>Checking payer websites for updated claim status</a:t>
            </a:r>
          </a:p>
          <a:p>
            <a:pPr lvl="1"/>
            <a:r>
              <a:rPr lang="en-US" dirty="0"/>
              <a:t>Each form takes significant time:</a:t>
            </a:r>
          </a:p>
          <a:p>
            <a:pPr lvl="2"/>
            <a:r>
              <a:rPr lang="en-US" dirty="0"/>
              <a:t>Hold times to speak with payer representative are often &gt; 30 minutes</a:t>
            </a:r>
          </a:p>
          <a:p>
            <a:pPr lvl="2"/>
            <a:r>
              <a:rPr lang="en-US" dirty="0"/>
              <a:t>Reviewing accounts to gain life cycle understanding and compare amount paid to amount due can take 5–60 minutes, depending on account complexity</a:t>
            </a:r>
          </a:p>
          <a:p>
            <a:pPr lvl="2"/>
            <a:r>
              <a:rPr lang="en-US" dirty="0"/>
              <a:t>Compiling documents for fax and writing appeals can take 10+ minutes, or even days, and involve multiple people and departments</a:t>
            </a:r>
          </a:p>
          <a:p>
            <a:pPr lvl="1"/>
            <a:r>
              <a:rPr lang="en-US" dirty="0"/>
              <a:t>Follow-up tasks cost a lot of money, and pursuit of underpayments may not be worth the time.</a:t>
            </a:r>
          </a:p>
          <a:p>
            <a:pPr lvl="2"/>
            <a:r>
              <a:rPr lang="en-US" dirty="0"/>
              <a:t>Patient Accounting departments must take into account the underpayment amount and how much time it would take to resolve a low balance account.</a:t>
            </a:r>
          </a:p>
          <a:p>
            <a:pPr lvl="2"/>
            <a:r>
              <a:rPr lang="en-US" dirty="0"/>
              <a:t>If the wages paid for the time spent on underpayment pursuit are greater than the underpayment, the account is not worth pursuing.</a:t>
            </a:r>
          </a:p>
        </p:txBody>
      </p:sp>
      <p:sp>
        <p:nvSpPr>
          <p:cNvPr id="4" name="Slide Number Placeholder 3">
            <a:extLst>
              <a:ext uri="{FF2B5EF4-FFF2-40B4-BE49-F238E27FC236}">
                <a16:creationId xmlns:a16="http://schemas.microsoft.com/office/drawing/2014/main" id="{23E0C098-82A1-0844-ADB8-097404CCEC27}"/>
              </a:ext>
            </a:extLst>
          </p:cNvPr>
          <p:cNvSpPr>
            <a:spLocks noGrp="1"/>
          </p:cNvSpPr>
          <p:nvPr>
            <p:ph type="sldNum" sz="quarter" idx="14"/>
          </p:nvPr>
        </p:nvSpPr>
        <p:spPr/>
        <p:txBody>
          <a:bodyPr/>
          <a:lstStyle/>
          <a:p>
            <a:fld id="{F0C22504-BBC8-2042-BA97-C1929195E00D}" type="slidenum">
              <a:rPr lang="en-US" smtClean="0"/>
              <a:pPr/>
              <a:t>28</a:t>
            </a:fld>
            <a:endParaRPr lang="en-US" dirty="0"/>
          </a:p>
        </p:txBody>
      </p:sp>
    </p:spTree>
    <p:extLst>
      <p:ext uri="{BB962C8B-B14F-4D97-AF65-F5344CB8AC3E}">
        <p14:creationId xmlns:p14="http://schemas.microsoft.com/office/powerpoint/2010/main" val="1830090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3C001-5ECA-F14E-9163-1C59BAF4FA9C}"/>
              </a:ext>
            </a:extLst>
          </p:cNvPr>
          <p:cNvSpPr>
            <a:spLocks noGrp="1"/>
          </p:cNvSpPr>
          <p:nvPr>
            <p:ph type="title"/>
          </p:nvPr>
        </p:nvSpPr>
        <p:spPr/>
        <p:txBody>
          <a:bodyPr/>
          <a:lstStyle/>
          <a:p>
            <a:r>
              <a:rPr lang="en-US" dirty="0"/>
              <a:t>Back-End: Payment Posting</a:t>
            </a:r>
          </a:p>
        </p:txBody>
      </p:sp>
      <p:sp>
        <p:nvSpPr>
          <p:cNvPr id="4" name="Slide Number Placeholder 3">
            <a:extLst>
              <a:ext uri="{FF2B5EF4-FFF2-40B4-BE49-F238E27FC236}">
                <a16:creationId xmlns:a16="http://schemas.microsoft.com/office/drawing/2014/main" id="{E568B198-16C0-894C-9983-2B4BE4854A09}"/>
              </a:ext>
            </a:extLst>
          </p:cNvPr>
          <p:cNvSpPr>
            <a:spLocks noGrp="1"/>
          </p:cNvSpPr>
          <p:nvPr>
            <p:ph type="sldNum" sz="quarter" idx="14"/>
          </p:nvPr>
        </p:nvSpPr>
        <p:spPr/>
        <p:txBody>
          <a:bodyPr/>
          <a:lstStyle/>
          <a:p>
            <a:fld id="{F0C22504-BBC8-2042-BA97-C1929195E00D}" type="slidenum">
              <a:rPr lang="en-US" smtClean="0"/>
              <a:pPr/>
              <a:t>29</a:t>
            </a:fld>
            <a:endParaRPr lang="en-US" dirty="0"/>
          </a:p>
        </p:txBody>
      </p:sp>
      <p:cxnSp>
        <p:nvCxnSpPr>
          <p:cNvPr id="5" name="Elbow Connector 4">
            <a:extLst>
              <a:ext uri="{FF2B5EF4-FFF2-40B4-BE49-F238E27FC236}">
                <a16:creationId xmlns:a16="http://schemas.microsoft.com/office/drawing/2014/main" id="{31F6583B-1118-9442-A2A4-FF9B94320687}"/>
              </a:ext>
            </a:extLst>
          </p:cNvPr>
          <p:cNvCxnSpPr>
            <a:cxnSpLocks/>
            <a:endCxn id="6" idx="1"/>
          </p:cNvCxnSpPr>
          <p:nvPr/>
        </p:nvCxnSpPr>
        <p:spPr>
          <a:xfrm flipV="1">
            <a:off x="2567135" y="2695989"/>
            <a:ext cx="3038793" cy="1790818"/>
          </a:xfrm>
          <a:prstGeom prst="bentConnector3">
            <a:avLst>
              <a:gd name="adj1" fmla="val 84390"/>
            </a:avLst>
          </a:prstGeom>
          <a:ln w="9525">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FB4A4E0A-8E85-5742-A7C0-B8168C7E5421}"/>
              </a:ext>
            </a:extLst>
          </p:cNvPr>
          <p:cNvSpPr txBox="1">
            <a:spLocks/>
          </p:cNvSpPr>
          <p:nvPr/>
        </p:nvSpPr>
        <p:spPr>
          <a:xfrm>
            <a:off x="5605928" y="822463"/>
            <a:ext cx="3018119" cy="3747052"/>
          </a:xfrm>
          <a:prstGeom prst="roundRect">
            <a:avLst>
              <a:gd name="adj" fmla="val 3598"/>
            </a:avLst>
          </a:prstGeom>
          <a:ln>
            <a:solidFill>
              <a:schemeClr val="bg1">
                <a:lumMod val="75000"/>
              </a:schemeClr>
            </a:solidFill>
            <a:prstDash val="dash"/>
          </a:ln>
        </p:spPr>
        <p:txBody>
          <a:bodyPr lIns="91440" tIns="91440" rIns="91440" bIns="91440" anchor="ctr" anchorCtr="0">
            <a:normAutofit fontScale="70000" lnSpcReduction="20000"/>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20000"/>
              </a:lnSpc>
              <a:buClr>
                <a:schemeClr val="bg2"/>
              </a:buClr>
            </a:pPr>
            <a:r>
              <a:rPr lang="en-US" dirty="0"/>
              <a:t>When follow-up efforts are complete or exhausted, the payment and necessary adjustments are posted to the account profile to move the balance to zero, or transfer the balance to the next responsible party (secondary insurance, patient) for billing.</a:t>
            </a:r>
          </a:p>
          <a:p>
            <a:pPr lvl="1">
              <a:lnSpc>
                <a:spcPct val="120000"/>
              </a:lnSpc>
              <a:buClr>
                <a:schemeClr val="bg2"/>
              </a:buClr>
            </a:pPr>
            <a:r>
              <a:rPr lang="en-US" dirty="0"/>
              <a:t>Issues arise when:</a:t>
            </a:r>
          </a:p>
          <a:p>
            <a:pPr lvl="2">
              <a:lnSpc>
                <a:spcPct val="120000"/>
              </a:lnSpc>
            </a:pPr>
            <a:r>
              <a:rPr lang="en-US" dirty="0"/>
              <a:t>Payment posting does not happen in a timely manner, leaving resolved accounts in open AR or delaying the billing of the next responsible party</a:t>
            </a:r>
          </a:p>
          <a:p>
            <a:pPr lvl="2">
              <a:lnSpc>
                <a:spcPct val="120000"/>
              </a:lnSpc>
            </a:pPr>
            <a:r>
              <a:rPr lang="en-US" dirty="0"/>
              <a:t>Payment/adjustment posting is incorrect</a:t>
            </a:r>
          </a:p>
          <a:p>
            <a:pPr lvl="2">
              <a:lnSpc>
                <a:spcPct val="120000"/>
              </a:lnSpc>
            </a:pPr>
            <a:r>
              <a:rPr lang="en-US" dirty="0"/>
              <a:t>Credit balances are not tended to</a:t>
            </a:r>
          </a:p>
        </p:txBody>
      </p:sp>
      <p:cxnSp>
        <p:nvCxnSpPr>
          <p:cNvPr id="9" name="Straight Connector 8">
            <a:extLst>
              <a:ext uri="{FF2B5EF4-FFF2-40B4-BE49-F238E27FC236}">
                <a16:creationId xmlns:a16="http://schemas.microsoft.com/office/drawing/2014/main" id="{696ACC9F-7A58-2442-9436-7425F37E2D5D}"/>
              </a:ext>
            </a:extLst>
          </p:cNvPr>
          <p:cNvCxnSpPr/>
          <p:nvPr/>
        </p:nvCxnSpPr>
        <p:spPr>
          <a:xfrm>
            <a:off x="411163" y="2879514"/>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92D8F169-5AD9-A546-BCAA-296AD98636E4}"/>
              </a:ext>
            </a:extLst>
          </p:cNvPr>
          <p:cNvSpPr>
            <a:spLocks noGrp="1"/>
          </p:cNvSpPr>
          <p:nvPr>
            <p:ph type="body" sz="quarter" idx="13"/>
          </p:nvPr>
        </p:nvSpPr>
        <p:spPr>
          <a:xfrm>
            <a:off x="411163" y="730526"/>
            <a:ext cx="4399896" cy="3930926"/>
          </a:xfrm>
        </p:spPr>
        <p:txBody>
          <a:bodyPr>
            <a:normAutofit lnSpcReduction="10000"/>
          </a:bodyPr>
          <a:lstStyle/>
          <a:p>
            <a:r>
              <a:rPr lang="en-US" dirty="0"/>
              <a:t>Stage by Stage</a:t>
            </a:r>
          </a:p>
          <a:p>
            <a:pPr lvl="1">
              <a:spcBef>
                <a:spcPts val="800"/>
              </a:spcBef>
            </a:pPr>
            <a:r>
              <a:rPr lang="en-US" dirty="0"/>
              <a:t>Patient Access </a:t>
            </a:r>
          </a:p>
          <a:p>
            <a:pPr lvl="1">
              <a:spcBef>
                <a:spcPts val="800"/>
              </a:spcBef>
            </a:pPr>
            <a:r>
              <a:rPr lang="en-US" dirty="0"/>
              <a:t>Authorization/Utilization Management</a:t>
            </a:r>
          </a:p>
          <a:p>
            <a:pPr lvl="1">
              <a:spcBef>
                <a:spcPts val="1400"/>
              </a:spcBef>
            </a:pPr>
            <a:r>
              <a:rPr lang="en-US" dirty="0"/>
              <a:t>Clinical Documentation &amp; Coding</a:t>
            </a:r>
          </a:p>
          <a:p>
            <a:pPr lvl="1">
              <a:spcBef>
                <a:spcPts val="800"/>
              </a:spcBef>
            </a:pPr>
            <a:r>
              <a:rPr lang="en-US" dirty="0"/>
              <a:t>Charge Description Master Maintenance</a:t>
            </a:r>
          </a:p>
          <a:p>
            <a:pPr lvl="1">
              <a:spcBef>
                <a:spcPts val="800"/>
              </a:spcBef>
            </a:pPr>
            <a:r>
              <a:rPr lang="en-US" dirty="0"/>
              <a:t>Charge Capture</a:t>
            </a:r>
          </a:p>
          <a:p>
            <a:pPr lvl="1">
              <a:spcBef>
                <a:spcPts val="1400"/>
              </a:spcBef>
            </a:pPr>
            <a:r>
              <a:rPr lang="en-US" dirty="0"/>
              <a:t>Claim Generation</a:t>
            </a:r>
          </a:p>
          <a:p>
            <a:pPr lvl="1">
              <a:spcBef>
                <a:spcPts val="800"/>
              </a:spcBef>
            </a:pPr>
            <a:r>
              <a:rPr lang="en-US" dirty="0"/>
              <a:t>Claim Submission</a:t>
            </a:r>
          </a:p>
          <a:p>
            <a:pPr lvl="1">
              <a:spcBef>
                <a:spcPts val="800"/>
              </a:spcBef>
            </a:pPr>
            <a:r>
              <a:rPr lang="en-US" dirty="0"/>
              <a:t>Contract Management</a:t>
            </a:r>
          </a:p>
          <a:p>
            <a:pPr lvl="1">
              <a:spcBef>
                <a:spcPts val="800"/>
              </a:spcBef>
            </a:pPr>
            <a:r>
              <a:rPr lang="en-US" dirty="0"/>
              <a:t>Follow-Up</a:t>
            </a:r>
          </a:p>
          <a:p>
            <a:pPr lvl="1">
              <a:spcBef>
                <a:spcPts val="800"/>
              </a:spcBef>
            </a:pPr>
            <a:r>
              <a:rPr lang="en-US" b="1" dirty="0"/>
              <a:t>Payment Posting</a:t>
            </a:r>
          </a:p>
        </p:txBody>
      </p:sp>
      <p:cxnSp>
        <p:nvCxnSpPr>
          <p:cNvPr id="11" name="Straight Connector 10">
            <a:extLst>
              <a:ext uri="{FF2B5EF4-FFF2-40B4-BE49-F238E27FC236}">
                <a16:creationId xmlns:a16="http://schemas.microsoft.com/office/drawing/2014/main" id="{25D14009-7FA1-D740-B9DC-9077BD872E6E}"/>
              </a:ext>
            </a:extLst>
          </p:cNvPr>
          <p:cNvCxnSpPr/>
          <p:nvPr/>
        </p:nvCxnSpPr>
        <p:spPr>
          <a:xfrm>
            <a:off x="411163" y="1760646"/>
            <a:ext cx="4058606" cy="0"/>
          </a:xfrm>
          <a:prstGeom prst="line">
            <a:avLst/>
          </a:prstGeom>
          <a:ln w="9525">
            <a:gradFill flip="none" rotWithShape="1">
              <a:gsLst>
                <a:gs pos="40000">
                  <a:schemeClr val="bg1">
                    <a:lumMod val="8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80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F4C6-F95F-9E4F-A377-8541BC9A66D6}"/>
              </a:ext>
            </a:extLst>
          </p:cNvPr>
          <p:cNvSpPr>
            <a:spLocks noGrp="1"/>
          </p:cNvSpPr>
          <p:nvPr>
            <p:ph type="title"/>
          </p:nvPr>
        </p:nvSpPr>
        <p:spPr/>
        <p:txBody>
          <a:bodyPr/>
          <a:lstStyle/>
          <a:p>
            <a:r>
              <a:rPr lang="en-US" dirty="0"/>
              <a:t>Impact on Healthcare</a:t>
            </a:r>
          </a:p>
        </p:txBody>
      </p:sp>
      <p:sp>
        <p:nvSpPr>
          <p:cNvPr id="3" name="Text Placeholder 2">
            <a:extLst>
              <a:ext uri="{FF2B5EF4-FFF2-40B4-BE49-F238E27FC236}">
                <a16:creationId xmlns:a16="http://schemas.microsoft.com/office/drawing/2014/main" id="{FBCDFF19-F7D5-2247-8F42-BF8EA4F2060B}"/>
              </a:ext>
            </a:extLst>
          </p:cNvPr>
          <p:cNvSpPr>
            <a:spLocks noGrp="1"/>
          </p:cNvSpPr>
          <p:nvPr>
            <p:ph type="body" sz="quarter" idx="13"/>
          </p:nvPr>
        </p:nvSpPr>
        <p:spPr>
          <a:xfrm>
            <a:off x="411163" y="730526"/>
            <a:ext cx="8303252" cy="2788337"/>
          </a:xfrm>
        </p:spPr>
        <p:txBody>
          <a:bodyPr>
            <a:normAutofit/>
          </a:bodyPr>
          <a:lstStyle/>
          <a:p>
            <a:endParaRPr lang="en-US" sz="1900" dirty="0"/>
          </a:p>
          <a:p>
            <a:pPr marL="285750" indent="-285750">
              <a:buClr>
                <a:schemeClr val="bg2"/>
              </a:buClr>
              <a:buFont typeface="Arial" panose="020B0604020202020204" pitchFamily="34" charset="0"/>
              <a:buChar char="•"/>
            </a:pPr>
            <a:r>
              <a:rPr lang="en-US" sz="1800" b="0" dirty="0">
                <a:solidFill>
                  <a:schemeClr val="tx1"/>
                </a:solidFill>
              </a:rPr>
              <a:t>Errors negatively impact hospitals and health systems in a number of ways as they often result in:</a:t>
            </a:r>
          </a:p>
          <a:p>
            <a:endParaRPr lang="en-US" dirty="0"/>
          </a:p>
        </p:txBody>
      </p:sp>
      <p:sp>
        <p:nvSpPr>
          <p:cNvPr id="4" name="Slide Number Placeholder 3">
            <a:extLst>
              <a:ext uri="{FF2B5EF4-FFF2-40B4-BE49-F238E27FC236}">
                <a16:creationId xmlns:a16="http://schemas.microsoft.com/office/drawing/2014/main" id="{6B656CC2-1762-B245-BC72-973591D7F9F3}"/>
              </a:ext>
            </a:extLst>
          </p:cNvPr>
          <p:cNvSpPr>
            <a:spLocks noGrp="1"/>
          </p:cNvSpPr>
          <p:nvPr>
            <p:ph type="sldNum" sz="quarter" idx="14"/>
          </p:nvPr>
        </p:nvSpPr>
        <p:spPr/>
        <p:txBody>
          <a:bodyPr/>
          <a:lstStyle/>
          <a:p>
            <a:fld id="{F0C22504-BBC8-2042-BA97-C1929195E00D}" type="slidenum">
              <a:rPr lang="en-US" smtClean="0"/>
              <a:pPr/>
              <a:t>3</a:t>
            </a:fld>
            <a:endParaRPr lang="en-US" dirty="0"/>
          </a:p>
        </p:txBody>
      </p:sp>
      <p:sp>
        <p:nvSpPr>
          <p:cNvPr id="15" name="TextBox 14">
            <a:extLst>
              <a:ext uri="{FF2B5EF4-FFF2-40B4-BE49-F238E27FC236}">
                <a16:creationId xmlns:a16="http://schemas.microsoft.com/office/drawing/2014/main" id="{E681E6F6-54D0-47A3-9375-633357377EE2}"/>
              </a:ext>
            </a:extLst>
          </p:cNvPr>
          <p:cNvSpPr txBox="1"/>
          <p:nvPr/>
        </p:nvSpPr>
        <p:spPr>
          <a:xfrm>
            <a:off x="606655" y="1879247"/>
            <a:ext cx="2477080" cy="2049520"/>
          </a:xfrm>
          <a:prstGeom prst="roundRect">
            <a:avLst>
              <a:gd name="adj" fmla="val 3482"/>
            </a:avLst>
          </a:prstGeom>
          <a:noFill/>
          <a:ln>
            <a:solidFill>
              <a:schemeClr val="bg1">
                <a:lumMod val="75000"/>
              </a:schemeClr>
            </a:solidFill>
          </a:ln>
        </p:spPr>
        <p:txBody>
          <a:bodyPr wrap="square" rtlCol="0">
            <a:noAutofit/>
          </a:bodyPr>
          <a:lstStyle/>
          <a:p>
            <a:pPr algn="ctr"/>
            <a:r>
              <a:rPr lang="en-US" b="1" dirty="0">
                <a:solidFill>
                  <a:schemeClr val="accent1"/>
                </a:solidFill>
              </a:rPr>
              <a:t>Re-Work for Business </a:t>
            </a:r>
            <a:br>
              <a:rPr lang="en-US" b="1" dirty="0">
                <a:solidFill>
                  <a:schemeClr val="accent1"/>
                </a:solidFill>
              </a:rPr>
            </a:br>
            <a:r>
              <a:rPr lang="en-US" b="1" dirty="0">
                <a:solidFill>
                  <a:schemeClr val="accent1"/>
                </a:solidFill>
              </a:rPr>
              <a:t>Office Staff</a:t>
            </a:r>
          </a:p>
          <a:p>
            <a:pPr algn="ctr"/>
            <a:endParaRPr lang="en-US" dirty="0"/>
          </a:p>
          <a:p>
            <a:pPr algn="ctr"/>
            <a:endParaRPr lang="en-US" dirty="0"/>
          </a:p>
          <a:p>
            <a:pPr algn="ctr"/>
            <a:endParaRPr lang="en-US" dirty="0"/>
          </a:p>
          <a:p>
            <a:pPr algn="ctr"/>
            <a:endParaRPr lang="en-US" dirty="0"/>
          </a:p>
          <a:p>
            <a:pPr algn="ctr"/>
            <a:endParaRPr lang="en-US" sz="1100" dirty="0"/>
          </a:p>
          <a:p>
            <a:pPr algn="ctr"/>
            <a:r>
              <a:rPr lang="en-US" sz="1100" dirty="0"/>
              <a:t>It typically costs </a:t>
            </a:r>
            <a:r>
              <a:rPr lang="en-US" sz="1100" b="1" dirty="0"/>
              <a:t>$2–10 </a:t>
            </a:r>
            <a:r>
              <a:rPr lang="en-US" sz="1100" dirty="0"/>
              <a:t>or more to re-bill a claim, with difficult issues leading to rework costs up to $25</a:t>
            </a:r>
          </a:p>
        </p:txBody>
      </p:sp>
      <p:sp>
        <p:nvSpPr>
          <p:cNvPr id="16" name="TextBox 15">
            <a:extLst>
              <a:ext uri="{FF2B5EF4-FFF2-40B4-BE49-F238E27FC236}">
                <a16:creationId xmlns:a16="http://schemas.microsoft.com/office/drawing/2014/main" id="{BA0DD197-FE2E-497F-A8C1-DB80C01D2F94}"/>
              </a:ext>
            </a:extLst>
          </p:cNvPr>
          <p:cNvSpPr txBox="1"/>
          <p:nvPr/>
        </p:nvSpPr>
        <p:spPr>
          <a:xfrm>
            <a:off x="3340396" y="1879247"/>
            <a:ext cx="2477080" cy="2049520"/>
          </a:xfrm>
          <a:prstGeom prst="roundRect">
            <a:avLst>
              <a:gd name="adj" fmla="val 3482"/>
            </a:avLst>
          </a:prstGeom>
          <a:noFill/>
          <a:ln>
            <a:solidFill>
              <a:schemeClr val="bg1">
                <a:lumMod val="75000"/>
              </a:schemeClr>
            </a:solidFill>
          </a:ln>
        </p:spPr>
        <p:txBody>
          <a:bodyPr wrap="square" rtlCol="0">
            <a:noAutofit/>
          </a:bodyPr>
          <a:lstStyle/>
          <a:p>
            <a:pPr algn="ctr"/>
            <a:r>
              <a:rPr lang="en-US" b="1" dirty="0">
                <a:solidFill>
                  <a:schemeClr val="accent1"/>
                </a:solidFill>
              </a:rPr>
              <a:t>Revenue Losses</a:t>
            </a:r>
          </a:p>
          <a:p>
            <a:pPr algn="ctr"/>
            <a:endParaRPr lang="en-US" dirty="0"/>
          </a:p>
          <a:p>
            <a:pPr algn="ctr"/>
            <a:endParaRPr lang="en-US" dirty="0"/>
          </a:p>
          <a:p>
            <a:pPr algn="ctr"/>
            <a:endParaRPr lang="en-US" dirty="0"/>
          </a:p>
          <a:p>
            <a:pPr algn="ctr"/>
            <a:endParaRPr lang="en-US" dirty="0"/>
          </a:p>
          <a:p>
            <a:pPr algn="ctr"/>
            <a:endParaRPr lang="en-US" sz="1200" dirty="0"/>
          </a:p>
          <a:p>
            <a:pPr algn="ctr"/>
            <a:r>
              <a:rPr lang="en-US" sz="1100" dirty="0"/>
              <a:t>Denial write-offs represent </a:t>
            </a:r>
            <a:r>
              <a:rPr lang="en-US" sz="1100" b="1" dirty="0"/>
              <a:t>1.7%</a:t>
            </a:r>
            <a:r>
              <a:rPr lang="en-US" sz="1100" dirty="0"/>
              <a:t> </a:t>
            </a:r>
            <a:br>
              <a:rPr lang="en-US" sz="1100" dirty="0"/>
            </a:br>
            <a:r>
              <a:rPr lang="en-US" sz="1100" dirty="0"/>
              <a:t>of hospitals’ net revenue on average, not counting the cost of appealing denials</a:t>
            </a:r>
          </a:p>
        </p:txBody>
      </p:sp>
      <p:sp>
        <p:nvSpPr>
          <p:cNvPr id="17" name="TextBox 16">
            <a:extLst>
              <a:ext uri="{FF2B5EF4-FFF2-40B4-BE49-F238E27FC236}">
                <a16:creationId xmlns:a16="http://schemas.microsoft.com/office/drawing/2014/main" id="{469B078D-953E-4525-8B8F-55C800BDF776}"/>
              </a:ext>
            </a:extLst>
          </p:cNvPr>
          <p:cNvSpPr txBox="1"/>
          <p:nvPr/>
        </p:nvSpPr>
        <p:spPr>
          <a:xfrm>
            <a:off x="6074137" y="1879247"/>
            <a:ext cx="2477080" cy="2049520"/>
          </a:xfrm>
          <a:prstGeom prst="roundRect">
            <a:avLst>
              <a:gd name="adj" fmla="val 3482"/>
            </a:avLst>
          </a:prstGeom>
          <a:noFill/>
          <a:ln>
            <a:solidFill>
              <a:schemeClr val="bg1">
                <a:lumMod val="75000"/>
              </a:schemeClr>
            </a:solidFill>
          </a:ln>
        </p:spPr>
        <p:txBody>
          <a:bodyPr wrap="square" rtlCol="0">
            <a:noAutofit/>
          </a:bodyPr>
          <a:lstStyle/>
          <a:p>
            <a:pPr algn="ctr"/>
            <a:r>
              <a:rPr lang="en-US" b="1" dirty="0">
                <a:solidFill>
                  <a:schemeClr val="accent1"/>
                </a:solidFill>
              </a:rPr>
              <a:t>Patient Dissatisfaction</a:t>
            </a:r>
          </a:p>
          <a:p>
            <a:pPr algn="ctr"/>
            <a:endParaRPr lang="en-US" dirty="0"/>
          </a:p>
          <a:p>
            <a:pPr algn="ctr"/>
            <a:endParaRPr lang="en-US" dirty="0"/>
          </a:p>
          <a:p>
            <a:pPr algn="ctr"/>
            <a:endParaRPr lang="en-US" dirty="0"/>
          </a:p>
          <a:p>
            <a:pPr algn="ctr"/>
            <a:endParaRPr lang="en-US" dirty="0"/>
          </a:p>
          <a:p>
            <a:pPr algn="ctr"/>
            <a:endParaRPr lang="en-US" sz="1200" dirty="0"/>
          </a:p>
          <a:p>
            <a:pPr algn="ctr"/>
            <a:r>
              <a:rPr lang="en-US" sz="1100" dirty="0"/>
              <a:t>Billing delays and unexpected charges may cause patient confusion, affecting their perception of the organization</a:t>
            </a:r>
          </a:p>
        </p:txBody>
      </p:sp>
      <p:pic>
        <p:nvPicPr>
          <p:cNvPr id="18" name="Picture 4">
            <a:extLst>
              <a:ext uri="{FF2B5EF4-FFF2-40B4-BE49-F238E27FC236}">
                <a16:creationId xmlns:a16="http://schemas.microsoft.com/office/drawing/2014/main" id="{26E4AE9A-A762-4EC8-A15F-F11834CDBABE}"/>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561613" y="2434194"/>
            <a:ext cx="557272" cy="79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3">
            <a:extLst>
              <a:ext uri="{FF2B5EF4-FFF2-40B4-BE49-F238E27FC236}">
                <a16:creationId xmlns:a16="http://schemas.microsoft.com/office/drawing/2014/main" id="{2C9F98EA-D761-4016-BAD6-D505144CDA10}"/>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4331372" y="2291722"/>
            <a:ext cx="492875" cy="799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a:extLst>
              <a:ext uri="{FF2B5EF4-FFF2-40B4-BE49-F238E27FC236}">
                <a16:creationId xmlns:a16="http://schemas.microsoft.com/office/drawing/2014/main" id="{109103D6-FB25-445E-BF02-4E1968D2DEAE}"/>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bwMode="auto">
          <a:xfrm flipH="1">
            <a:off x="7076256" y="2191962"/>
            <a:ext cx="497497" cy="89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719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F39D3-AF39-AC4D-A320-CFF123231167}"/>
              </a:ext>
            </a:extLst>
          </p:cNvPr>
          <p:cNvSpPr>
            <a:spLocks noGrp="1"/>
          </p:cNvSpPr>
          <p:nvPr>
            <p:ph type="title"/>
          </p:nvPr>
        </p:nvSpPr>
        <p:spPr/>
        <p:txBody>
          <a:bodyPr/>
          <a:lstStyle/>
          <a:p>
            <a:r>
              <a:rPr lang="en-US" dirty="0"/>
              <a:t>Back-End: Patient Account Representatives</a:t>
            </a:r>
          </a:p>
        </p:txBody>
      </p:sp>
      <p:sp>
        <p:nvSpPr>
          <p:cNvPr id="3" name="Text Placeholder 2">
            <a:extLst>
              <a:ext uri="{FF2B5EF4-FFF2-40B4-BE49-F238E27FC236}">
                <a16:creationId xmlns:a16="http://schemas.microsoft.com/office/drawing/2014/main" id="{5CA9EA4A-5BFC-B34A-8F63-2CD3FACF7DE8}"/>
              </a:ext>
            </a:extLst>
          </p:cNvPr>
          <p:cNvSpPr>
            <a:spLocks noGrp="1"/>
          </p:cNvSpPr>
          <p:nvPr>
            <p:ph type="body" sz="quarter" idx="13"/>
          </p:nvPr>
        </p:nvSpPr>
        <p:spPr>
          <a:xfrm>
            <a:off x="411163" y="730526"/>
            <a:ext cx="4119002" cy="3930926"/>
          </a:xfrm>
        </p:spPr>
        <p:txBody>
          <a:bodyPr>
            <a:normAutofit/>
          </a:bodyPr>
          <a:lstStyle/>
          <a:p>
            <a:pPr lvl="1"/>
            <a:r>
              <a:rPr lang="en-US" dirty="0"/>
              <a:t>The back-end of the revenue cycle is  the last line of defense against errors or issues that impede claims resolution.</a:t>
            </a:r>
          </a:p>
          <a:p>
            <a:pPr lvl="1"/>
            <a:r>
              <a:rPr lang="en-US" dirty="0"/>
              <a:t>This is where all rework starts. The most time consuming activity is researching claims that are not paid as expected and determining how to correct the issue.</a:t>
            </a:r>
          </a:p>
          <a:p>
            <a:pPr lvl="1"/>
            <a:r>
              <a:rPr lang="en-US" dirty="0"/>
              <a:t>Back-end staff catch the errors that were made in every preceding stage.</a:t>
            </a:r>
          </a:p>
        </p:txBody>
      </p:sp>
      <p:sp>
        <p:nvSpPr>
          <p:cNvPr id="4" name="Slide Number Placeholder 3">
            <a:extLst>
              <a:ext uri="{FF2B5EF4-FFF2-40B4-BE49-F238E27FC236}">
                <a16:creationId xmlns:a16="http://schemas.microsoft.com/office/drawing/2014/main" id="{86347822-1EA6-CC4D-8D99-BB7579EFEA1B}"/>
              </a:ext>
            </a:extLst>
          </p:cNvPr>
          <p:cNvSpPr>
            <a:spLocks noGrp="1"/>
          </p:cNvSpPr>
          <p:nvPr>
            <p:ph type="sldNum" sz="quarter" idx="14"/>
          </p:nvPr>
        </p:nvSpPr>
        <p:spPr/>
        <p:txBody>
          <a:bodyPr/>
          <a:lstStyle/>
          <a:p>
            <a:fld id="{F0C22504-BBC8-2042-BA97-C1929195E00D}" type="slidenum">
              <a:rPr lang="en-US" smtClean="0"/>
              <a:pPr/>
              <a:t>30</a:t>
            </a:fld>
            <a:endParaRPr lang="en-US" dirty="0"/>
          </a:p>
        </p:txBody>
      </p:sp>
      <p:sp>
        <p:nvSpPr>
          <p:cNvPr id="5" name="Text Placeholder 2">
            <a:extLst>
              <a:ext uri="{FF2B5EF4-FFF2-40B4-BE49-F238E27FC236}">
                <a16:creationId xmlns:a16="http://schemas.microsoft.com/office/drawing/2014/main" id="{CFB3DAB6-2BBC-C64D-9D65-A4DEB1D5C889}"/>
              </a:ext>
            </a:extLst>
          </p:cNvPr>
          <p:cNvSpPr txBox="1">
            <a:spLocks/>
          </p:cNvSpPr>
          <p:nvPr/>
        </p:nvSpPr>
        <p:spPr>
          <a:xfrm>
            <a:off x="4990353" y="784313"/>
            <a:ext cx="3724062" cy="3823545"/>
          </a:xfrm>
          <a:prstGeom prst="roundRect">
            <a:avLst>
              <a:gd name="adj" fmla="val 2854"/>
            </a:avLst>
          </a:prstGeom>
          <a:ln>
            <a:solidFill>
              <a:schemeClr val="bg1">
                <a:lumMod val="75000"/>
              </a:schemeClr>
            </a:solidFill>
          </a:ln>
        </p:spPr>
        <p:txBody>
          <a:bodyPr vert="horz" lIns="91440" tIns="91440" rIns="91440" bIns="91440" rtlCol="0">
            <a:normAutofit fontScale="92500"/>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4763" lvl="1" indent="0">
              <a:lnSpc>
                <a:spcPct val="110000"/>
              </a:lnSpc>
              <a:buNone/>
              <a:defRPr/>
            </a:pPr>
            <a:r>
              <a:rPr lang="en-US" sz="1300" b="1" dirty="0">
                <a:solidFill>
                  <a:schemeClr val="accent1"/>
                </a:solidFill>
                <a:latin typeface="Arial" panose="020B0604020202020204" pitchFamily="34" charset="0"/>
                <a:cs typeface="Arial" panose="020B0604020202020204" pitchFamily="34" charset="0"/>
              </a:rPr>
              <a:t>What’s the Cost?</a:t>
            </a:r>
          </a:p>
          <a:p>
            <a:pPr marL="77788" lvl="2" indent="-77788">
              <a:lnSpc>
                <a:spcPct val="110000"/>
              </a:lnSpc>
              <a:spcBef>
                <a:spcPts val="900"/>
              </a:spcBef>
              <a:buClr>
                <a:schemeClr val="bg2"/>
              </a:buCl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3,600 accounts to research and resolve per year</a:t>
            </a:r>
          </a:p>
          <a:p>
            <a:pPr marL="77788" lvl="2" indent="-77788">
              <a:lnSpc>
                <a:spcPct val="110000"/>
              </a:lnSpc>
              <a:spcBef>
                <a:spcPts val="900"/>
              </a:spcBef>
              <a:buClr>
                <a:schemeClr val="bg2"/>
              </a:buCl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10 Full Time Employees (FTE’s) work denials/underpayments</a:t>
            </a:r>
          </a:p>
          <a:p>
            <a:pPr marL="77788" lvl="2" indent="-77788">
              <a:lnSpc>
                <a:spcPct val="110000"/>
              </a:lnSpc>
              <a:spcBef>
                <a:spcPts val="900"/>
              </a:spcBef>
              <a:buClr>
                <a:schemeClr val="bg2"/>
              </a:buCl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1 FTE can work 15 accounts per day; 150 worked by team per day </a:t>
            </a:r>
          </a:p>
          <a:p>
            <a:pPr marL="77788" lvl="2" indent="-77788">
              <a:lnSpc>
                <a:spcPct val="110000"/>
              </a:lnSpc>
              <a:spcBef>
                <a:spcPts val="900"/>
              </a:spcBef>
              <a:buClr>
                <a:schemeClr val="bg2"/>
              </a:buCl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1 FTE works 8 hours per day and earns $10 per hour; </a:t>
            </a:r>
            <a:br>
              <a:rPr lang="en-US" altLang="en-US" sz="1100" dirty="0">
                <a:latin typeface="Arial" panose="020B0604020202020204" pitchFamily="34" charset="0"/>
                <a:ea typeface="ＭＳ Ｐゴシック" panose="020B0600070205080204" pitchFamily="34" charset="-128"/>
                <a:cs typeface="Arial" panose="020B0604020202020204" pitchFamily="34" charset="0"/>
              </a:rPr>
            </a:br>
            <a:r>
              <a:rPr lang="en-US" altLang="en-US" sz="1100" dirty="0">
                <a:latin typeface="Arial" panose="020B0604020202020204" pitchFamily="34" charset="0"/>
                <a:ea typeface="ＭＳ Ｐゴシック" panose="020B0600070205080204" pitchFamily="34" charset="-128"/>
                <a:cs typeface="Arial" panose="020B0604020202020204" pitchFamily="34" charset="0"/>
              </a:rPr>
              <a:t>Team Wages = $800 per day</a:t>
            </a:r>
          </a:p>
          <a:p>
            <a:pPr marL="77788" lvl="2" indent="-77788">
              <a:lnSpc>
                <a:spcPct val="110000"/>
              </a:lnSpc>
              <a:spcBef>
                <a:spcPts val="900"/>
              </a:spcBef>
              <a:buClr>
                <a:schemeClr val="bg2"/>
              </a:buClr>
            </a:pPr>
            <a:r>
              <a:rPr lang="en-US" altLang="en-US" sz="1100" dirty="0">
                <a:latin typeface="Arial" panose="020B0604020202020204" pitchFamily="34" charset="0"/>
                <a:ea typeface="ＭＳ Ｐゴシック" panose="020B0600070205080204" pitchFamily="34" charset="-128"/>
                <a:cs typeface="Arial" panose="020B0604020202020204" pitchFamily="34" charset="0"/>
              </a:rPr>
              <a:t>3,600 accounts / 150 accounts worked per day </a:t>
            </a:r>
            <a:br>
              <a:rPr lang="en-US" altLang="en-US" sz="1100" dirty="0">
                <a:latin typeface="Arial" panose="020B0604020202020204" pitchFamily="34" charset="0"/>
                <a:ea typeface="ＭＳ Ｐゴシック" panose="020B0600070205080204" pitchFamily="34" charset="-128"/>
                <a:cs typeface="Arial" panose="020B0604020202020204" pitchFamily="34" charset="0"/>
              </a:rPr>
            </a:br>
            <a:r>
              <a:rPr lang="en-US" altLang="en-US" sz="1100" dirty="0">
                <a:latin typeface="Arial" panose="020B0604020202020204" pitchFamily="34" charset="0"/>
                <a:ea typeface="ＭＳ Ｐゴシック" panose="020B0600070205080204" pitchFamily="34" charset="-128"/>
                <a:cs typeface="Arial" panose="020B0604020202020204" pitchFamily="34" charset="0"/>
              </a:rPr>
              <a:t>= 24 days worth of work</a:t>
            </a:r>
          </a:p>
          <a:p>
            <a:pPr marL="0" lvl="2" indent="0" algn="ctr">
              <a:lnSpc>
                <a:spcPct val="110000"/>
              </a:lnSpc>
              <a:spcBef>
                <a:spcPts val="2100"/>
              </a:spcBef>
              <a:buClr>
                <a:schemeClr val="accent2"/>
              </a:buClr>
              <a:buNone/>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24 days </a:t>
            </a:r>
            <a:r>
              <a:rPr lang="en-US" altLang="en-US" sz="1100" b="1" dirty="0">
                <a:solidFill>
                  <a:schemeClr val="bg2"/>
                </a:solidFill>
                <a:latin typeface="Arial" panose="020B0604020202020204" pitchFamily="34" charset="0"/>
                <a:ea typeface="ＭＳ Ｐゴシック" panose="020B0600070205080204" pitchFamily="34" charset="-128"/>
                <a:cs typeface="Arial" panose="020B0604020202020204" pitchFamily="34" charset="0"/>
              </a:rPr>
              <a:t>x</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$800 wages </a:t>
            </a:r>
            <a:br>
              <a:rPr lang="en-US" altLang="en-US" sz="1100" b="1" dirty="0">
                <a:latin typeface="Arial" panose="020B0604020202020204" pitchFamily="34" charset="0"/>
                <a:ea typeface="ＭＳ Ｐゴシック" panose="020B0600070205080204" pitchFamily="34" charset="-128"/>
                <a:cs typeface="Arial" panose="020B0604020202020204" pitchFamily="34" charset="0"/>
              </a:rPr>
            </a:br>
            <a:r>
              <a:rPr lang="en-US" altLang="en-US" sz="1100" b="1" dirty="0">
                <a:solidFill>
                  <a:schemeClr val="bg2"/>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$19,200 spent just on correcting errors </a:t>
            </a:r>
            <a:br>
              <a:rPr lang="en-US" altLang="en-US" sz="1100" b="1" dirty="0">
                <a:latin typeface="Arial" panose="020B0604020202020204" pitchFamily="34" charset="0"/>
                <a:ea typeface="ＭＳ Ｐゴシック" panose="020B0600070205080204" pitchFamily="34" charset="-128"/>
                <a:cs typeface="Arial" panose="020B0604020202020204" pitchFamily="34" charset="0"/>
              </a:rPr>
            </a:b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per team per month</a:t>
            </a:r>
          </a:p>
          <a:p>
            <a:pPr marL="0" lvl="2" indent="0" algn="ctr">
              <a:lnSpc>
                <a:spcPct val="110000"/>
              </a:lnSpc>
              <a:spcBef>
                <a:spcPts val="1500"/>
              </a:spcBef>
              <a:buClr>
                <a:schemeClr val="accent2"/>
              </a:buClr>
              <a:buNone/>
            </a:pP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$19,200 </a:t>
            </a:r>
            <a:r>
              <a:rPr lang="en-US" altLang="en-US" sz="1100" b="1" dirty="0">
                <a:solidFill>
                  <a:schemeClr val="bg2"/>
                </a:solidFill>
                <a:latin typeface="Arial" panose="020B0604020202020204" pitchFamily="34" charset="0"/>
                <a:ea typeface="ＭＳ Ｐゴシック" panose="020B0600070205080204" pitchFamily="34" charset="-128"/>
                <a:cs typeface="Arial" panose="020B0604020202020204" pitchFamily="34" charset="0"/>
              </a:rPr>
              <a:t>x</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12 months </a:t>
            </a:r>
            <a:br>
              <a:rPr lang="en-US" altLang="en-US" sz="1100" b="1" dirty="0">
                <a:latin typeface="Arial" panose="020B0604020202020204" pitchFamily="34" charset="0"/>
                <a:ea typeface="ＭＳ Ｐゴシック" panose="020B0600070205080204" pitchFamily="34" charset="-128"/>
                <a:cs typeface="Arial" panose="020B0604020202020204" pitchFamily="34" charset="0"/>
              </a:rPr>
            </a:br>
            <a:r>
              <a:rPr lang="en-US" altLang="en-US" sz="1100" b="1" dirty="0">
                <a:solidFill>
                  <a:schemeClr val="bg2"/>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sz="1100" b="1" dirty="0">
                <a:latin typeface="Arial" panose="020B0604020202020204" pitchFamily="34" charset="0"/>
                <a:ea typeface="ＭＳ Ｐゴシック" panose="020B0600070205080204" pitchFamily="34" charset="-128"/>
                <a:cs typeface="Arial" panose="020B0604020202020204" pitchFamily="34" charset="0"/>
              </a:rPr>
              <a:t> $230,400 spent per year on trying to correcting errors</a:t>
            </a:r>
          </a:p>
        </p:txBody>
      </p:sp>
    </p:spTree>
    <p:extLst>
      <p:ext uri="{BB962C8B-B14F-4D97-AF65-F5344CB8AC3E}">
        <p14:creationId xmlns:p14="http://schemas.microsoft.com/office/powerpoint/2010/main" val="3398429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0C46-CB8A-E24C-B38A-33C7C6EE04F0}"/>
              </a:ext>
            </a:extLst>
          </p:cNvPr>
          <p:cNvSpPr>
            <a:spLocks noGrp="1"/>
          </p:cNvSpPr>
          <p:nvPr>
            <p:ph type="title"/>
          </p:nvPr>
        </p:nvSpPr>
        <p:spPr/>
        <p:txBody>
          <a:bodyPr/>
          <a:lstStyle/>
          <a:p>
            <a:r>
              <a:rPr lang="en-US" dirty="0"/>
              <a:t>Back-End Denials</a:t>
            </a:r>
          </a:p>
        </p:txBody>
      </p:sp>
      <p:sp>
        <p:nvSpPr>
          <p:cNvPr id="3" name="Text Placeholder 2">
            <a:extLst>
              <a:ext uri="{FF2B5EF4-FFF2-40B4-BE49-F238E27FC236}">
                <a16:creationId xmlns:a16="http://schemas.microsoft.com/office/drawing/2014/main" id="{6BBB9B33-1E97-E44B-89CC-3564196EA95F}"/>
              </a:ext>
            </a:extLst>
          </p:cNvPr>
          <p:cNvSpPr>
            <a:spLocks noGrp="1"/>
          </p:cNvSpPr>
          <p:nvPr>
            <p:ph type="body" sz="quarter" idx="13"/>
          </p:nvPr>
        </p:nvSpPr>
        <p:spPr/>
        <p:txBody>
          <a:bodyPr>
            <a:normAutofit fontScale="85000" lnSpcReduction="20000"/>
          </a:bodyPr>
          <a:lstStyle/>
          <a:p>
            <a:pPr lvl="1">
              <a:lnSpc>
                <a:spcPct val="120000"/>
              </a:lnSpc>
            </a:pPr>
            <a:r>
              <a:rPr lang="en-US" dirty="0"/>
              <a:t>Timeliness is key when conducting back-end functions like claim submission and follow-up.</a:t>
            </a:r>
          </a:p>
          <a:p>
            <a:pPr lvl="2">
              <a:lnSpc>
                <a:spcPct val="120000"/>
              </a:lnSpc>
            </a:pPr>
            <a:r>
              <a:rPr lang="en-US" dirty="0"/>
              <a:t>To help facilitate proper and efficient claims processing, billers need to be familiar with timely filing stipulations and required documentation dictated by the contract.</a:t>
            </a:r>
          </a:p>
          <a:p>
            <a:pPr lvl="2">
              <a:lnSpc>
                <a:spcPct val="120000"/>
              </a:lnSpc>
            </a:pPr>
            <a:r>
              <a:rPr lang="en-US" dirty="0"/>
              <a:t>HBI recommends a standard best practice that follow-up representatives maintain an efficient work queue and confirm receipt of all submitted materials (whether electronic or paper mail) within one week of submission, as well as calling the payer at least every 30 days to check the status of the claim in process. </a:t>
            </a:r>
          </a:p>
          <a:p>
            <a:pPr lvl="1">
              <a:lnSpc>
                <a:spcPct val="120000"/>
              </a:lnSpc>
            </a:pPr>
            <a:r>
              <a:rPr lang="en-US" dirty="0"/>
              <a:t>Familiarity with contract language and the claim’s expected reimbursement will help representatives understand whether or not a claim was paid correctly or if an underpaid or denied claim should be appealed. Appeals also are subject to timely filing limits, so reviewing payments and tending to balances as soon as correspondence is received is critical in receiving proper payment.</a:t>
            </a:r>
          </a:p>
          <a:p>
            <a:pPr lvl="1">
              <a:lnSpc>
                <a:spcPct val="120000"/>
              </a:lnSpc>
            </a:pPr>
            <a:r>
              <a:rPr lang="en-US" dirty="0"/>
              <a:t>Understanding all stages of the revenue cycle and in which stage/department certain tasks take place will help Patient Accounting representatives and other back-end staff request and obtain any additional information or edits that must take place on the claim in order to get it processed correctly.</a:t>
            </a:r>
          </a:p>
        </p:txBody>
      </p:sp>
      <p:sp>
        <p:nvSpPr>
          <p:cNvPr id="4" name="Slide Number Placeholder 3">
            <a:extLst>
              <a:ext uri="{FF2B5EF4-FFF2-40B4-BE49-F238E27FC236}">
                <a16:creationId xmlns:a16="http://schemas.microsoft.com/office/drawing/2014/main" id="{2A21EF39-023B-444B-B5ED-8D513EEFCC91}"/>
              </a:ext>
            </a:extLst>
          </p:cNvPr>
          <p:cNvSpPr>
            <a:spLocks noGrp="1"/>
          </p:cNvSpPr>
          <p:nvPr>
            <p:ph type="sldNum" sz="quarter" idx="14"/>
          </p:nvPr>
        </p:nvSpPr>
        <p:spPr/>
        <p:txBody>
          <a:bodyPr/>
          <a:lstStyle/>
          <a:p>
            <a:fld id="{F0C22504-BBC8-2042-BA97-C1929195E00D}" type="slidenum">
              <a:rPr lang="en-US" smtClean="0"/>
              <a:pPr/>
              <a:t>31</a:t>
            </a:fld>
            <a:endParaRPr lang="en-US" dirty="0"/>
          </a:p>
        </p:txBody>
      </p:sp>
    </p:spTree>
    <p:extLst>
      <p:ext uri="{BB962C8B-B14F-4D97-AF65-F5344CB8AC3E}">
        <p14:creationId xmlns:p14="http://schemas.microsoft.com/office/powerpoint/2010/main" val="2301327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F50EF8-80C9-174B-AA1A-1C0AE9EE39D7}"/>
              </a:ext>
            </a:extLst>
          </p:cNvPr>
          <p:cNvSpPr>
            <a:spLocks noGrp="1"/>
          </p:cNvSpPr>
          <p:nvPr>
            <p:ph type="sldNum" sz="quarter" idx="14"/>
          </p:nvPr>
        </p:nvSpPr>
        <p:spPr/>
        <p:txBody>
          <a:bodyPr/>
          <a:lstStyle/>
          <a:p>
            <a:fld id="{F0C22504-BBC8-2042-BA97-C1929195E00D}" type="slidenum">
              <a:rPr lang="en-US" smtClean="0"/>
              <a:pPr/>
              <a:t>32</a:t>
            </a:fld>
            <a:endParaRPr lang="en-US" dirty="0"/>
          </a:p>
        </p:txBody>
      </p:sp>
      <p:sp>
        <p:nvSpPr>
          <p:cNvPr id="5" name="Text Placeholder 4">
            <a:extLst>
              <a:ext uri="{FF2B5EF4-FFF2-40B4-BE49-F238E27FC236}">
                <a16:creationId xmlns:a16="http://schemas.microsoft.com/office/drawing/2014/main" id="{5C4521D0-8959-2147-81AD-BCB09840D2B9}"/>
              </a:ext>
            </a:extLst>
          </p:cNvPr>
          <p:cNvSpPr>
            <a:spLocks noGrp="1"/>
          </p:cNvSpPr>
          <p:nvPr>
            <p:ph type="body" sz="quarter" idx="15"/>
          </p:nvPr>
        </p:nvSpPr>
        <p:spPr/>
        <p:txBody>
          <a:bodyPr/>
          <a:lstStyle/>
          <a:p>
            <a:r>
              <a:rPr lang="en-US" dirty="0"/>
              <a:t>Conclusion</a:t>
            </a:r>
          </a:p>
        </p:txBody>
      </p:sp>
    </p:spTree>
    <p:extLst>
      <p:ext uri="{BB962C8B-B14F-4D97-AF65-F5344CB8AC3E}">
        <p14:creationId xmlns:p14="http://schemas.microsoft.com/office/powerpoint/2010/main" val="1750778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a:extLst>
              <a:ext uri="{FF2B5EF4-FFF2-40B4-BE49-F238E27FC236}">
                <a16:creationId xmlns:a16="http://schemas.microsoft.com/office/drawing/2014/main" id="{FECF82CA-B8E5-E84B-B603-9C3235FBF8D3}"/>
              </a:ext>
            </a:extLst>
          </p:cNvPr>
          <p:cNvSpPr/>
          <p:nvPr/>
        </p:nvSpPr>
        <p:spPr>
          <a:xfrm>
            <a:off x="396407" y="1676691"/>
            <a:ext cx="4247311" cy="1174092"/>
          </a:xfrm>
          <a:prstGeom prst="roundRect">
            <a:avLst>
              <a:gd name="adj" fmla="val 546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08DE6-9226-F04D-8EDE-E28B419F025A}"/>
              </a:ext>
            </a:extLst>
          </p:cNvPr>
          <p:cNvSpPr>
            <a:spLocks noGrp="1"/>
          </p:cNvSpPr>
          <p:nvPr>
            <p:ph type="title"/>
          </p:nvPr>
        </p:nvSpPr>
        <p:spPr/>
        <p:txBody>
          <a:bodyPr/>
          <a:lstStyle/>
          <a:p>
            <a:r>
              <a:rPr lang="en-US" dirty="0"/>
              <a:t>The Revenue Cycle: Recap</a:t>
            </a:r>
          </a:p>
        </p:txBody>
      </p:sp>
      <p:sp>
        <p:nvSpPr>
          <p:cNvPr id="3" name="Text Placeholder 2">
            <a:extLst>
              <a:ext uri="{FF2B5EF4-FFF2-40B4-BE49-F238E27FC236}">
                <a16:creationId xmlns:a16="http://schemas.microsoft.com/office/drawing/2014/main" id="{6229DA1A-5C67-7F48-866F-20ECB5DC87C0}"/>
              </a:ext>
            </a:extLst>
          </p:cNvPr>
          <p:cNvSpPr>
            <a:spLocks noGrp="1"/>
          </p:cNvSpPr>
          <p:nvPr>
            <p:ph type="body" sz="quarter" idx="13"/>
          </p:nvPr>
        </p:nvSpPr>
        <p:spPr>
          <a:xfrm>
            <a:off x="411163" y="694671"/>
            <a:ext cx="8303252" cy="656014"/>
          </a:xfrm>
        </p:spPr>
        <p:txBody>
          <a:bodyPr>
            <a:normAutofit fontScale="62500" lnSpcReduction="20000"/>
          </a:bodyPr>
          <a:lstStyle/>
          <a:p>
            <a:pPr>
              <a:lnSpc>
                <a:spcPct val="120000"/>
              </a:lnSpc>
            </a:pPr>
            <a:r>
              <a:rPr lang="en-US" dirty="0"/>
              <a:t>Complexities in the Process</a:t>
            </a:r>
          </a:p>
          <a:p>
            <a:pPr lvl="1">
              <a:lnSpc>
                <a:spcPct val="120000"/>
              </a:lnSpc>
              <a:spcBef>
                <a:spcPts val="375"/>
              </a:spcBef>
            </a:pPr>
            <a:r>
              <a:rPr lang="en-US" dirty="0"/>
              <a:t>The revenue cycle is extremely complex involving staff and technology across various departments that support revenue cycle process, which ultimately impacts the patient and physician experience, and causes loss of revenues.</a:t>
            </a:r>
          </a:p>
        </p:txBody>
      </p:sp>
      <p:sp>
        <p:nvSpPr>
          <p:cNvPr id="4" name="Slide Number Placeholder 3">
            <a:extLst>
              <a:ext uri="{FF2B5EF4-FFF2-40B4-BE49-F238E27FC236}">
                <a16:creationId xmlns:a16="http://schemas.microsoft.com/office/drawing/2014/main" id="{0596059A-9901-DC47-B7B4-DF821B4DD67A}"/>
              </a:ext>
            </a:extLst>
          </p:cNvPr>
          <p:cNvSpPr>
            <a:spLocks noGrp="1"/>
          </p:cNvSpPr>
          <p:nvPr>
            <p:ph type="sldNum" sz="quarter" idx="14"/>
          </p:nvPr>
        </p:nvSpPr>
        <p:spPr/>
        <p:txBody>
          <a:bodyPr/>
          <a:lstStyle/>
          <a:p>
            <a:fld id="{F0C22504-BBC8-2042-BA97-C1929195E00D}" type="slidenum">
              <a:rPr lang="en-US" smtClean="0"/>
              <a:pPr/>
              <a:t>33</a:t>
            </a:fld>
            <a:endParaRPr lang="en-US" dirty="0"/>
          </a:p>
        </p:txBody>
      </p:sp>
      <p:sp>
        <p:nvSpPr>
          <p:cNvPr id="6" name="Text Placeholder 2">
            <a:extLst>
              <a:ext uri="{FF2B5EF4-FFF2-40B4-BE49-F238E27FC236}">
                <a16:creationId xmlns:a16="http://schemas.microsoft.com/office/drawing/2014/main" id="{04857ED1-21F0-814F-ABC4-2CCB998AA470}"/>
              </a:ext>
            </a:extLst>
          </p:cNvPr>
          <p:cNvSpPr txBox="1">
            <a:spLocks/>
          </p:cNvSpPr>
          <p:nvPr/>
        </p:nvSpPr>
        <p:spPr>
          <a:xfrm>
            <a:off x="806823" y="1748821"/>
            <a:ext cx="1093695" cy="480408"/>
          </a:xfrm>
          <a:prstGeom prst="roundRect">
            <a:avLst>
              <a:gd name="adj" fmla="val 5342"/>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Treatment authorization not received prior to service</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Clinical document may be inadequate and not make case for medical necessity</a:t>
            </a:r>
          </a:p>
        </p:txBody>
      </p:sp>
      <p:sp>
        <p:nvSpPr>
          <p:cNvPr id="7" name="Text Placeholder 2">
            <a:extLst>
              <a:ext uri="{FF2B5EF4-FFF2-40B4-BE49-F238E27FC236}">
                <a16:creationId xmlns:a16="http://schemas.microsoft.com/office/drawing/2014/main" id="{F498B69F-7C6E-A54F-ABA6-6AAA48D4EC11}"/>
              </a:ext>
            </a:extLst>
          </p:cNvPr>
          <p:cNvSpPr txBox="1">
            <a:spLocks/>
          </p:cNvSpPr>
          <p:nvPr/>
        </p:nvSpPr>
        <p:spPr>
          <a:xfrm>
            <a:off x="1990164" y="1553887"/>
            <a:ext cx="1571812" cy="675342"/>
          </a:xfrm>
          <a:prstGeom prst="roundRect">
            <a:avLst>
              <a:gd name="adj" fmla="val 5342"/>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Charges missed due to inaccurate CDM</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Paper-based process creates numerous inefficiencies</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Shortage of skilled personnel and manual processes prevent timely DNFB reduction</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Treatment provided but changes not captured correctly</a:t>
            </a:r>
          </a:p>
        </p:txBody>
      </p:sp>
      <p:sp>
        <p:nvSpPr>
          <p:cNvPr id="8" name="Text Placeholder 2">
            <a:extLst>
              <a:ext uri="{FF2B5EF4-FFF2-40B4-BE49-F238E27FC236}">
                <a16:creationId xmlns:a16="http://schemas.microsoft.com/office/drawing/2014/main" id="{5B5BEA7F-4F15-CE46-AE5E-0D9CAFBADAD3}"/>
              </a:ext>
            </a:extLst>
          </p:cNvPr>
          <p:cNvSpPr txBox="1">
            <a:spLocks/>
          </p:cNvSpPr>
          <p:nvPr/>
        </p:nvSpPr>
        <p:spPr>
          <a:xfrm>
            <a:off x="3920565" y="1589745"/>
            <a:ext cx="645459" cy="229396"/>
          </a:xfrm>
          <a:prstGeom prst="roundRect">
            <a:avLst>
              <a:gd name="adj" fmla="val 13158"/>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Archives often not maintained</a:t>
            </a:r>
          </a:p>
        </p:txBody>
      </p:sp>
      <p:sp>
        <p:nvSpPr>
          <p:cNvPr id="9" name="Text Placeholder 2">
            <a:extLst>
              <a:ext uri="{FF2B5EF4-FFF2-40B4-BE49-F238E27FC236}">
                <a16:creationId xmlns:a16="http://schemas.microsoft.com/office/drawing/2014/main" id="{F51AD27C-7E1C-B946-90C0-DA31B4CD02E7}"/>
              </a:ext>
            </a:extLst>
          </p:cNvPr>
          <p:cNvSpPr txBox="1">
            <a:spLocks/>
          </p:cNvSpPr>
          <p:nvPr/>
        </p:nvSpPr>
        <p:spPr>
          <a:xfrm>
            <a:off x="6340495" y="1589745"/>
            <a:ext cx="1045881" cy="229396"/>
          </a:xfrm>
          <a:prstGeom prst="roundRect">
            <a:avLst>
              <a:gd name="adj" fmla="val 13158"/>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Re-bills often sent 60 days or more after denials</a:t>
            </a:r>
          </a:p>
        </p:txBody>
      </p:sp>
      <p:sp>
        <p:nvSpPr>
          <p:cNvPr id="10" name="Text Placeholder 2">
            <a:extLst>
              <a:ext uri="{FF2B5EF4-FFF2-40B4-BE49-F238E27FC236}">
                <a16:creationId xmlns:a16="http://schemas.microsoft.com/office/drawing/2014/main" id="{9C8DD727-CE67-154C-B2E7-7BF78131B86E}"/>
              </a:ext>
            </a:extLst>
          </p:cNvPr>
          <p:cNvSpPr txBox="1">
            <a:spLocks/>
          </p:cNvSpPr>
          <p:nvPr/>
        </p:nvSpPr>
        <p:spPr>
          <a:xfrm>
            <a:off x="7062216" y="1921160"/>
            <a:ext cx="1243106" cy="308486"/>
          </a:xfrm>
          <a:prstGeom prst="roundRect">
            <a:avLst>
              <a:gd name="adj" fmla="val 11513"/>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Second claims often sent 60–90 days after original claim creating cash flow deficiency</a:t>
            </a:r>
          </a:p>
        </p:txBody>
      </p:sp>
      <p:sp>
        <p:nvSpPr>
          <p:cNvPr id="11" name="Text Placeholder 2">
            <a:extLst>
              <a:ext uri="{FF2B5EF4-FFF2-40B4-BE49-F238E27FC236}">
                <a16:creationId xmlns:a16="http://schemas.microsoft.com/office/drawing/2014/main" id="{8C795C7B-317B-5344-8D17-37D875E63791}"/>
              </a:ext>
            </a:extLst>
          </p:cNvPr>
          <p:cNvSpPr txBox="1">
            <a:spLocks/>
          </p:cNvSpPr>
          <p:nvPr/>
        </p:nvSpPr>
        <p:spPr>
          <a:xfrm>
            <a:off x="418352" y="3275111"/>
            <a:ext cx="1571812" cy="981857"/>
          </a:xfrm>
          <a:prstGeom prst="roundRect">
            <a:avLst>
              <a:gd name="adj" fmla="val 3218"/>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Insurance not verified</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Accounts without insurance registered as private pay when Medicaid or Charity Care is available</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Check for secondary insurance not made</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Incorrect private billing class assignment</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Pre-certification, additional insurance, and demographic information improperly captured</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Pre-certification requirements ignored</a:t>
            </a:r>
          </a:p>
        </p:txBody>
      </p:sp>
      <p:sp>
        <p:nvSpPr>
          <p:cNvPr id="12" name="Text Placeholder 2">
            <a:extLst>
              <a:ext uri="{FF2B5EF4-FFF2-40B4-BE49-F238E27FC236}">
                <a16:creationId xmlns:a16="http://schemas.microsoft.com/office/drawing/2014/main" id="{EC69CEB3-D9C8-8A43-914E-32429F79EF62}"/>
              </a:ext>
            </a:extLst>
          </p:cNvPr>
          <p:cNvSpPr txBox="1">
            <a:spLocks/>
          </p:cNvSpPr>
          <p:nvPr/>
        </p:nvSpPr>
        <p:spPr>
          <a:xfrm>
            <a:off x="2127625" y="3275111"/>
            <a:ext cx="872564" cy="229396"/>
          </a:xfrm>
          <a:prstGeom prst="roundRect">
            <a:avLst>
              <a:gd name="adj" fmla="val 13158"/>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Transcription delays prevent timely coding</a:t>
            </a:r>
          </a:p>
        </p:txBody>
      </p:sp>
      <p:sp>
        <p:nvSpPr>
          <p:cNvPr id="13" name="Text Placeholder 2">
            <a:extLst>
              <a:ext uri="{FF2B5EF4-FFF2-40B4-BE49-F238E27FC236}">
                <a16:creationId xmlns:a16="http://schemas.microsoft.com/office/drawing/2014/main" id="{560D6324-E7BD-D549-8C7E-3150C2CBC7BA}"/>
              </a:ext>
            </a:extLst>
          </p:cNvPr>
          <p:cNvSpPr txBox="1">
            <a:spLocks/>
          </p:cNvSpPr>
          <p:nvPr/>
        </p:nvSpPr>
        <p:spPr>
          <a:xfrm>
            <a:off x="2199340" y="3573935"/>
            <a:ext cx="1153459" cy="308486"/>
          </a:xfrm>
          <a:prstGeom prst="roundRect">
            <a:avLst>
              <a:gd name="adj" fmla="val 11513"/>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No process platforms or technology to track or monitor denials and root cause</a:t>
            </a:r>
          </a:p>
        </p:txBody>
      </p:sp>
      <p:sp>
        <p:nvSpPr>
          <p:cNvPr id="14" name="Text Placeholder 2">
            <a:extLst>
              <a:ext uri="{FF2B5EF4-FFF2-40B4-BE49-F238E27FC236}">
                <a16:creationId xmlns:a16="http://schemas.microsoft.com/office/drawing/2014/main" id="{53ABCB24-A60F-2244-9595-722FE667EAE1}"/>
              </a:ext>
            </a:extLst>
          </p:cNvPr>
          <p:cNvSpPr txBox="1">
            <a:spLocks/>
          </p:cNvSpPr>
          <p:nvPr/>
        </p:nvSpPr>
        <p:spPr>
          <a:xfrm>
            <a:off x="2716078" y="3948482"/>
            <a:ext cx="962210" cy="308486"/>
          </a:xfrm>
          <a:prstGeom prst="roundRect">
            <a:avLst>
              <a:gd name="adj" fmla="val 11513"/>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Legacy-based platforms with poor integration creates problems</a:t>
            </a:r>
          </a:p>
        </p:txBody>
      </p:sp>
      <p:sp>
        <p:nvSpPr>
          <p:cNvPr id="15" name="Text Placeholder 2">
            <a:extLst>
              <a:ext uri="{FF2B5EF4-FFF2-40B4-BE49-F238E27FC236}">
                <a16:creationId xmlns:a16="http://schemas.microsoft.com/office/drawing/2014/main" id="{D100FF8D-D47C-1140-BC61-45D0299406E7}"/>
              </a:ext>
            </a:extLst>
          </p:cNvPr>
          <p:cNvSpPr txBox="1">
            <a:spLocks/>
          </p:cNvSpPr>
          <p:nvPr/>
        </p:nvSpPr>
        <p:spPr>
          <a:xfrm>
            <a:off x="3678288" y="3350515"/>
            <a:ext cx="1165412" cy="480408"/>
          </a:xfrm>
          <a:prstGeom prst="roundRect">
            <a:avLst>
              <a:gd name="adj" fmla="val 5342"/>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Contract Management often not linked to overall process</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Expected Payment not calculated accurately, yielding inaccurate AR balances</a:t>
            </a:r>
          </a:p>
        </p:txBody>
      </p:sp>
      <p:sp>
        <p:nvSpPr>
          <p:cNvPr id="16" name="Text Placeholder 2">
            <a:extLst>
              <a:ext uri="{FF2B5EF4-FFF2-40B4-BE49-F238E27FC236}">
                <a16:creationId xmlns:a16="http://schemas.microsoft.com/office/drawing/2014/main" id="{4B24D0B8-85BB-BF44-BC47-B204A039FC25}"/>
              </a:ext>
            </a:extLst>
          </p:cNvPr>
          <p:cNvSpPr txBox="1">
            <a:spLocks/>
          </p:cNvSpPr>
          <p:nvPr/>
        </p:nvSpPr>
        <p:spPr>
          <a:xfrm>
            <a:off x="4500282" y="3930233"/>
            <a:ext cx="1165412" cy="396736"/>
          </a:xfrm>
          <a:prstGeom prst="roundRect">
            <a:avLst>
              <a:gd name="adj" fmla="val 8355"/>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Bill holds and backlogs in HIM and front-end process</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Late/missing charges create financial problems</a:t>
            </a:r>
          </a:p>
        </p:txBody>
      </p:sp>
      <p:sp>
        <p:nvSpPr>
          <p:cNvPr id="17" name="Text Placeholder 2">
            <a:extLst>
              <a:ext uri="{FF2B5EF4-FFF2-40B4-BE49-F238E27FC236}">
                <a16:creationId xmlns:a16="http://schemas.microsoft.com/office/drawing/2014/main" id="{9DF36D5F-5172-A24B-B5FC-429540C68736}"/>
              </a:ext>
            </a:extLst>
          </p:cNvPr>
          <p:cNvSpPr txBox="1">
            <a:spLocks/>
          </p:cNvSpPr>
          <p:nvPr/>
        </p:nvSpPr>
        <p:spPr>
          <a:xfrm>
            <a:off x="5755342" y="3723651"/>
            <a:ext cx="920376" cy="229396"/>
          </a:xfrm>
          <a:prstGeom prst="roundRect">
            <a:avLst>
              <a:gd name="adj" fmla="val 13158"/>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Often no means of identifying claim status</a:t>
            </a:r>
          </a:p>
        </p:txBody>
      </p:sp>
      <p:sp>
        <p:nvSpPr>
          <p:cNvPr id="18" name="Text Placeholder 2">
            <a:extLst>
              <a:ext uri="{FF2B5EF4-FFF2-40B4-BE49-F238E27FC236}">
                <a16:creationId xmlns:a16="http://schemas.microsoft.com/office/drawing/2014/main" id="{CBF82D9B-4BEF-D440-BB3D-02B0D3A26263}"/>
              </a:ext>
            </a:extLst>
          </p:cNvPr>
          <p:cNvSpPr txBox="1">
            <a:spLocks/>
          </p:cNvSpPr>
          <p:nvPr/>
        </p:nvSpPr>
        <p:spPr>
          <a:xfrm>
            <a:off x="6078070" y="3226175"/>
            <a:ext cx="1709271" cy="397022"/>
          </a:xfrm>
          <a:prstGeom prst="roundRect">
            <a:avLst>
              <a:gd name="adj" fmla="val 6305"/>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No linkage from bill system back to PAS</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Collection efforts focus on large accounts only with little effort on ensuring high volume, small balance OP accounts are paid accurately</a:t>
            </a:r>
          </a:p>
        </p:txBody>
      </p:sp>
      <p:sp>
        <p:nvSpPr>
          <p:cNvPr id="19" name="Text Placeholder 2">
            <a:extLst>
              <a:ext uri="{FF2B5EF4-FFF2-40B4-BE49-F238E27FC236}">
                <a16:creationId xmlns:a16="http://schemas.microsoft.com/office/drawing/2014/main" id="{F778AC91-E593-254A-969F-802D9CE6A1E1}"/>
              </a:ext>
            </a:extLst>
          </p:cNvPr>
          <p:cNvSpPr txBox="1">
            <a:spLocks/>
          </p:cNvSpPr>
          <p:nvPr/>
        </p:nvSpPr>
        <p:spPr>
          <a:xfrm>
            <a:off x="6968565" y="3711389"/>
            <a:ext cx="1708496" cy="609601"/>
          </a:xfrm>
          <a:prstGeom prst="roundRect">
            <a:avLst>
              <a:gd name="adj" fmla="val 5342"/>
            </a:avLst>
          </a:prstGeom>
          <a:solidFill>
            <a:schemeClr val="bg1"/>
          </a:solidFill>
          <a:ln w="6350">
            <a:solidFill>
              <a:schemeClr val="bg1">
                <a:lumMod val="75000"/>
              </a:schemeClr>
            </a:solidFill>
          </a:ln>
        </p:spPr>
        <p:txBody>
          <a:bodyPr vert="horz" lIns="27432" tIns="27432" rIns="27432" bIns="27432" rtlCol="0">
            <a:noAutofit/>
          </a:bodyPr>
          <a:lstStyle>
            <a:lvl1pPr marL="173736" indent="-173736" algn="l" defTabSz="1005840" rtl="0" eaLnBrk="1" latinLnBrk="0" hangingPunct="1">
              <a:lnSpc>
                <a:spcPct val="90000"/>
              </a:lnSpc>
              <a:spcBef>
                <a:spcPts val="1100"/>
              </a:spcBef>
              <a:buClr>
                <a:srgbClr val="EB902D"/>
              </a:buClr>
              <a:buFont typeface="Arial" panose="020B0604020202020204" pitchFamily="34" charset="0"/>
              <a:buChar char="•"/>
              <a:defRPr sz="2100" b="0" i="0" kern="1200">
                <a:solidFill>
                  <a:schemeClr val="tx1"/>
                </a:solidFill>
                <a:latin typeface="Helvetica Neue Light" charset="0"/>
                <a:ea typeface="Helvetica Neue Light" charset="0"/>
                <a:cs typeface="Helvetica Neue Light" charset="0"/>
              </a:defRPr>
            </a:lvl1pPr>
            <a:lvl2pPr marL="365760" indent="-182880" algn="l" defTabSz="1005840" rtl="0" eaLnBrk="1" latinLnBrk="0" hangingPunct="1">
              <a:lnSpc>
                <a:spcPct val="90000"/>
              </a:lnSpc>
              <a:spcBef>
                <a:spcPts val="550"/>
              </a:spcBef>
              <a:buFont typeface=".AppleSystemUIFont" charset="-120"/>
              <a:buChar char="-"/>
              <a:defRPr sz="1800" b="0" i="0" kern="1200">
                <a:solidFill>
                  <a:schemeClr val="tx1"/>
                </a:solidFill>
                <a:latin typeface="Helvetica Neue Light" charset="0"/>
                <a:ea typeface="Helvetica Neue Light" charset="0"/>
                <a:cs typeface="Helvetica Neue Light" charset="0"/>
              </a:defRPr>
            </a:lvl2pPr>
            <a:lvl3pPr marL="484632" indent="-118872" algn="l" defTabSz="1005840" rtl="0" eaLnBrk="1" latinLnBrk="0" hangingPunct="1">
              <a:lnSpc>
                <a:spcPct val="90000"/>
              </a:lnSpc>
              <a:spcBef>
                <a:spcPts val="550"/>
              </a:spcBef>
              <a:buClr>
                <a:srgbClr val="5E5E61"/>
              </a:buClr>
              <a:buSzPct val="85000"/>
              <a:buFont typeface="Arial" panose="020B0604020202020204" pitchFamily="34" charset="0"/>
              <a:buChar char="•"/>
              <a:defRPr sz="1500" b="0" i="0" kern="1200">
                <a:solidFill>
                  <a:schemeClr val="tx1"/>
                </a:solidFill>
                <a:latin typeface="Helvetica Neue Light" charset="0"/>
                <a:ea typeface="Helvetica Neue Light" charset="0"/>
                <a:cs typeface="Helvetica Neue Light" charset="0"/>
              </a:defRPr>
            </a:lvl3pPr>
            <a:lvl4pPr marL="603504" indent="-119063" algn="l" defTabSz="1005840" rtl="0" eaLnBrk="1" latinLnBrk="0" hangingPunct="1">
              <a:lnSpc>
                <a:spcPct val="90000"/>
              </a:lnSpc>
              <a:spcBef>
                <a:spcPts val="550"/>
              </a:spcBef>
              <a:buClr>
                <a:srgbClr val="5E5E61"/>
              </a:buClr>
              <a:buFont typeface=".AppleSystemUIFont" charset="-120"/>
              <a:buChar char="-"/>
              <a:tabLst/>
              <a:defRPr sz="1350" b="0" i="0" kern="1200">
                <a:solidFill>
                  <a:schemeClr val="tx1"/>
                </a:solidFill>
                <a:latin typeface="Helvetica Neue Light" charset="0"/>
                <a:ea typeface="Helvetica Neue Light" charset="0"/>
                <a:cs typeface="Helvetica Neue Light" charset="0"/>
              </a:defRPr>
            </a:lvl4pPr>
            <a:lvl5pPr marL="688975" indent="-79375" algn="l" defTabSz="1005840" rtl="0" eaLnBrk="1" latinLnBrk="0" hangingPunct="1">
              <a:lnSpc>
                <a:spcPct val="90000"/>
              </a:lnSpc>
              <a:spcBef>
                <a:spcPts val="550"/>
              </a:spcBef>
              <a:buClr>
                <a:srgbClr val="5E5E61"/>
              </a:buClr>
              <a:buSzPct val="75000"/>
              <a:buFont typeface="Arial" panose="020B0604020202020204" pitchFamily="34" charset="0"/>
              <a:buChar char="•"/>
              <a:tabLst/>
              <a:defRPr sz="1350" b="0" i="0" kern="1200">
                <a:solidFill>
                  <a:schemeClr val="tx1"/>
                </a:solidFill>
                <a:latin typeface="Helvetica Neue Light" charset="0"/>
                <a:ea typeface="Helvetica Neue Light" charset="0"/>
                <a:cs typeface="Helvetica Neue Light" charset="0"/>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a:lstStyle>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Reports often fragmented, not providing meaningful information</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Database often exist is silos</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Reports are not cash focused</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Lack of cash collection/under payment reports</a:t>
            </a:r>
          </a:p>
          <a:p>
            <a:pPr marL="58738" lvl="2" indent="-58738">
              <a:spcBef>
                <a:spcPts val="100"/>
              </a:spcBef>
              <a:buClr>
                <a:schemeClr val="bg2"/>
              </a:buClr>
            </a:pPr>
            <a:r>
              <a:rPr lang="en-US" altLang="en-US" sz="600" dirty="0">
                <a:latin typeface="Arial" panose="020B0604020202020204" pitchFamily="34" charset="0"/>
                <a:ea typeface="ＭＳ Ｐゴシック" panose="020B0600070205080204" pitchFamily="34" charset="-128"/>
                <a:cs typeface="Arial" panose="020B0604020202020204" pitchFamily="34" charset="0"/>
              </a:rPr>
              <a:t>Lack of resource optimization</a:t>
            </a:r>
          </a:p>
        </p:txBody>
      </p:sp>
      <p:sp>
        <p:nvSpPr>
          <p:cNvPr id="20" name="TextBox 19">
            <a:extLst>
              <a:ext uri="{FF2B5EF4-FFF2-40B4-BE49-F238E27FC236}">
                <a16:creationId xmlns:a16="http://schemas.microsoft.com/office/drawing/2014/main" id="{0DCA1CDB-4F75-934F-9CFB-896BDF01FCA2}"/>
              </a:ext>
            </a:extLst>
          </p:cNvPr>
          <p:cNvSpPr txBox="1"/>
          <p:nvPr/>
        </p:nvSpPr>
        <p:spPr>
          <a:xfrm>
            <a:off x="3712623" y="1287190"/>
            <a:ext cx="1718740" cy="261610"/>
          </a:xfrm>
          <a:prstGeom prst="rect">
            <a:avLst/>
          </a:prstGeom>
          <a:noFill/>
        </p:spPr>
        <p:txBody>
          <a:bodyPr wrap="none" rtlCol="0">
            <a:spAutoFit/>
          </a:bodyPr>
          <a:lstStyle/>
          <a:p>
            <a:pPr algn="ctr"/>
            <a:r>
              <a:rPr lang="en-US" sz="1100" b="1" dirty="0">
                <a:solidFill>
                  <a:schemeClr val="accent1"/>
                </a:solidFill>
              </a:rPr>
              <a:t>Work Flow Automation</a:t>
            </a:r>
          </a:p>
        </p:txBody>
      </p:sp>
      <p:cxnSp>
        <p:nvCxnSpPr>
          <p:cNvPr id="24" name="Straight Connector 23">
            <a:extLst>
              <a:ext uri="{FF2B5EF4-FFF2-40B4-BE49-F238E27FC236}">
                <a16:creationId xmlns:a16="http://schemas.microsoft.com/office/drawing/2014/main" id="{BAA16066-5BC5-D74B-8C9C-437AF8459056}"/>
              </a:ext>
            </a:extLst>
          </p:cNvPr>
          <p:cNvCxnSpPr>
            <a:cxnSpLocks/>
          </p:cNvCxnSpPr>
          <p:nvPr/>
        </p:nvCxnSpPr>
        <p:spPr>
          <a:xfrm>
            <a:off x="1353670" y="2226938"/>
            <a:ext cx="0" cy="15768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3B0442B-78EC-BC47-96A7-36F18FDF2759}"/>
              </a:ext>
            </a:extLst>
          </p:cNvPr>
          <p:cNvCxnSpPr>
            <a:cxnSpLocks/>
          </p:cNvCxnSpPr>
          <p:nvPr/>
        </p:nvCxnSpPr>
        <p:spPr>
          <a:xfrm>
            <a:off x="3050988" y="2226938"/>
            <a:ext cx="0" cy="15768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2C0DBC5-F57E-0E4E-A594-1D5F2335FE8C}"/>
              </a:ext>
            </a:extLst>
          </p:cNvPr>
          <p:cNvCxnSpPr>
            <a:cxnSpLocks/>
          </p:cNvCxnSpPr>
          <p:nvPr/>
        </p:nvCxnSpPr>
        <p:spPr>
          <a:xfrm>
            <a:off x="7539318" y="2226938"/>
            <a:ext cx="0" cy="15768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9BCCBC-AC52-C848-BD41-28675493B007}"/>
              </a:ext>
            </a:extLst>
          </p:cNvPr>
          <p:cNvCxnSpPr>
            <a:cxnSpLocks/>
          </p:cNvCxnSpPr>
          <p:nvPr/>
        </p:nvCxnSpPr>
        <p:spPr>
          <a:xfrm>
            <a:off x="6006354" y="1700595"/>
            <a:ext cx="334141" cy="0"/>
          </a:xfrm>
          <a:prstGeom prst="line">
            <a:avLst/>
          </a:prstGeom>
          <a:ln w="15875" cap="flat">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C50821D-8F3F-6F43-918E-178103F5CAFA}"/>
              </a:ext>
            </a:extLst>
          </p:cNvPr>
          <p:cNvCxnSpPr>
            <a:cxnSpLocks/>
          </p:cNvCxnSpPr>
          <p:nvPr/>
        </p:nvCxnSpPr>
        <p:spPr>
          <a:xfrm>
            <a:off x="4562789" y="1700595"/>
            <a:ext cx="666623" cy="0"/>
          </a:xfrm>
          <a:prstGeom prst="line">
            <a:avLst/>
          </a:prstGeom>
          <a:ln w="15875" cap="flat">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0515A6C-834D-7E44-8218-433C73236938}"/>
              </a:ext>
            </a:extLst>
          </p:cNvPr>
          <p:cNvCxnSpPr>
            <a:cxnSpLocks/>
          </p:cNvCxnSpPr>
          <p:nvPr/>
        </p:nvCxnSpPr>
        <p:spPr>
          <a:xfrm>
            <a:off x="5250330" y="222693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1DD8123-AFD6-AE4D-A75C-DE06202DF8C2}"/>
              </a:ext>
            </a:extLst>
          </p:cNvPr>
          <p:cNvCxnSpPr>
            <a:cxnSpLocks/>
          </p:cNvCxnSpPr>
          <p:nvPr/>
        </p:nvCxnSpPr>
        <p:spPr>
          <a:xfrm>
            <a:off x="5997389" y="222693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sp>
        <p:nvSpPr>
          <p:cNvPr id="37" name="Freeform 36">
            <a:extLst>
              <a:ext uri="{FF2B5EF4-FFF2-40B4-BE49-F238E27FC236}">
                <a16:creationId xmlns:a16="http://schemas.microsoft.com/office/drawing/2014/main" id="{64FEB429-9F3E-E440-8F32-7FE2F323E99D}"/>
              </a:ext>
            </a:extLst>
          </p:cNvPr>
          <p:cNvSpPr/>
          <p:nvPr/>
        </p:nvSpPr>
        <p:spPr>
          <a:xfrm>
            <a:off x="800847" y="2737230"/>
            <a:ext cx="5964518" cy="185270"/>
          </a:xfrm>
          <a:custGeom>
            <a:avLst/>
            <a:gdLst>
              <a:gd name="connsiteX0" fmla="*/ 5964518 w 5964518"/>
              <a:gd name="connsiteY0" fmla="*/ 0 h 185270"/>
              <a:gd name="connsiteX1" fmla="*/ 5964518 w 5964518"/>
              <a:gd name="connsiteY1" fmla="*/ 185270 h 185270"/>
              <a:gd name="connsiteX2" fmla="*/ 0 w 5964518"/>
              <a:gd name="connsiteY2" fmla="*/ 185270 h 185270"/>
              <a:gd name="connsiteX3" fmla="*/ 0 w 5964518"/>
              <a:gd name="connsiteY3" fmla="*/ 17929 h 185270"/>
            </a:gdLst>
            <a:ahLst/>
            <a:cxnLst>
              <a:cxn ang="0">
                <a:pos x="connsiteX0" y="connsiteY0"/>
              </a:cxn>
              <a:cxn ang="0">
                <a:pos x="connsiteX1" y="connsiteY1"/>
              </a:cxn>
              <a:cxn ang="0">
                <a:pos x="connsiteX2" y="connsiteY2"/>
              </a:cxn>
              <a:cxn ang="0">
                <a:pos x="connsiteX3" y="connsiteY3"/>
              </a:cxn>
            </a:cxnLst>
            <a:rect l="l" t="t" r="r" b="b"/>
            <a:pathLst>
              <a:path w="5964518" h="185270">
                <a:moveTo>
                  <a:pt x="5964518" y="0"/>
                </a:moveTo>
                <a:lnTo>
                  <a:pt x="5964518" y="185270"/>
                </a:lnTo>
                <a:lnTo>
                  <a:pt x="0" y="185270"/>
                </a:lnTo>
                <a:lnTo>
                  <a:pt x="0" y="17929"/>
                </a:lnTo>
              </a:path>
            </a:pathLst>
          </a:custGeom>
          <a:noFill/>
          <a:ln w="15875">
            <a:solidFill>
              <a:schemeClr val="accent1">
                <a:lumMod val="60000"/>
                <a:lumOff val="40000"/>
              </a:schemeClr>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043EB14B-F709-2D4A-B693-AA0EBB38C3AD}"/>
              </a:ext>
            </a:extLst>
          </p:cNvPr>
          <p:cNvCxnSpPr>
            <a:cxnSpLocks/>
          </p:cNvCxnSpPr>
          <p:nvPr/>
        </p:nvCxnSpPr>
        <p:spPr>
          <a:xfrm>
            <a:off x="1562847"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14F444-DABB-2946-A679-36C74757A11A}"/>
              </a:ext>
            </a:extLst>
          </p:cNvPr>
          <p:cNvCxnSpPr>
            <a:cxnSpLocks/>
          </p:cNvCxnSpPr>
          <p:nvPr/>
        </p:nvCxnSpPr>
        <p:spPr>
          <a:xfrm>
            <a:off x="2309906"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A111B1C-B2F9-1041-9592-CAA462CA7BA8}"/>
              </a:ext>
            </a:extLst>
          </p:cNvPr>
          <p:cNvCxnSpPr>
            <a:cxnSpLocks/>
          </p:cNvCxnSpPr>
          <p:nvPr/>
        </p:nvCxnSpPr>
        <p:spPr>
          <a:xfrm>
            <a:off x="3050988"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5CAF2DC-9FB0-794A-AC21-CE1B99A0B778}"/>
              </a:ext>
            </a:extLst>
          </p:cNvPr>
          <p:cNvCxnSpPr>
            <a:cxnSpLocks/>
          </p:cNvCxnSpPr>
          <p:nvPr/>
        </p:nvCxnSpPr>
        <p:spPr>
          <a:xfrm>
            <a:off x="3786093"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9936890-F783-7046-BF86-866D98AF1BAE}"/>
              </a:ext>
            </a:extLst>
          </p:cNvPr>
          <p:cNvCxnSpPr>
            <a:cxnSpLocks/>
          </p:cNvCxnSpPr>
          <p:nvPr/>
        </p:nvCxnSpPr>
        <p:spPr>
          <a:xfrm>
            <a:off x="4533152"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84A59B1-9F3A-2B44-BB31-AF36FFDD8D4B}"/>
              </a:ext>
            </a:extLst>
          </p:cNvPr>
          <p:cNvCxnSpPr>
            <a:cxnSpLocks/>
          </p:cNvCxnSpPr>
          <p:nvPr/>
        </p:nvCxnSpPr>
        <p:spPr>
          <a:xfrm>
            <a:off x="4963458"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CDAA3D9-AAB5-D548-AA5B-F7A1DEF492CE}"/>
              </a:ext>
            </a:extLst>
          </p:cNvPr>
          <p:cNvCxnSpPr>
            <a:cxnSpLocks/>
          </p:cNvCxnSpPr>
          <p:nvPr/>
        </p:nvCxnSpPr>
        <p:spPr>
          <a:xfrm>
            <a:off x="5304116"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96BF912-6A00-6448-9165-4EEED978C815}"/>
              </a:ext>
            </a:extLst>
          </p:cNvPr>
          <p:cNvCxnSpPr>
            <a:cxnSpLocks/>
          </p:cNvCxnSpPr>
          <p:nvPr/>
        </p:nvCxnSpPr>
        <p:spPr>
          <a:xfrm>
            <a:off x="5997387" y="2752868"/>
            <a:ext cx="0" cy="157680"/>
          </a:xfrm>
          <a:prstGeom prst="line">
            <a:avLst/>
          </a:prstGeom>
          <a:ln w="15875">
            <a:solidFill>
              <a:schemeClr val="accent1">
                <a:lumMod val="60000"/>
                <a:lumOff val="40000"/>
              </a:schemeClr>
            </a:solidFill>
            <a:headEnd type="triangle" w="med" len="sm"/>
          </a:ln>
        </p:spPr>
        <p:style>
          <a:lnRef idx="1">
            <a:schemeClr val="accent1"/>
          </a:lnRef>
          <a:fillRef idx="0">
            <a:schemeClr val="accent1"/>
          </a:fillRef>
          <a:effectRef idx="0">
            <a:schemeClr val="accent1"/>
          </a:effectRef>
          <a:fontRef idx="minor">
            <a:schemeClr val="tx1"/>
          </a:fontRef>
        </p:style>
      </p:cxnSp>
      <p:sp>
        <p:nvSpPr>
          <p:cNvPr id="48" name="Freeform 47">
            <a:extLst>
              <a:ext uri="{FF2B5EF4-FFF2-40B4-BE49-F238E27FC236}">
                <a16:creationId xmlns:a16="http://schemas.microsoft.com/office/drawing/2014/main" id="{6CF94B6C-F55B-0941-A4A7-612B09635C9A}"/>
              </a:ext>
            </a:extLst>
          </p:cNvPr>
          <p:cNvSpPr/>
          <p:nvPr/>
        </p:nvSpPr>
        <p:spPr>
          <a:xfrm>
            <a:off x="424329" y="2898594"/>
            <a:ext cx="3083859" cy="262965"/>
          </a:xfrm>
          <a:custGeom>
            <a:avLst/>
            <a:gdLst>
              <a:gd name="connsiteX0" fmla="*/ 3083859 w 3083859"/>
              <a:gd name="connsiteY0" fmla="*/ 262965 h 262965"/>
              <a:gd name="connsiteX1" fmla="*/ 0 w 3083859"/>
              <a:gd name="connsiteY1" fmla="*/ 262965 h 262965"/>
              <a:gd name="connsiteX2" fmla="*/ 0 w 3083859"/>
              <a:gd name="connsiteY2" fmla="*/ 185271 h 262965"/>
              <a:gd name="connsiteX3" fmla="*/ 0 w 3083859"/>
              <a:gd name="connsiteY3" fmla="*/ 0 h 262965"/>
            </a:gdLst>
            <a:ahLst/>
            <a:cxnLst>
              <a:cxn ang="0">
                <a:pos x="connsiteX0" y="connsiteY0"/>
              </a:cxn>
              <a:cxn ang="0">
                <a:pos x="connsiteX1" y="connsiteY1"/>
              </a:cxn>
              <a:cxn ang="0">
                <a:pos x="connsiteX2" y="connsiteY2"/>
              </a:cxn>
              <a:cxn ang="0">
                <a:pos x="connsiteX3" y="connsiteY3"/>
              </a:cxn>
            </a:cxnLst>
            <a:rect l="l" t="t" r="r" b="b"/>
            <a:pathLst>
              <a:path w="3083859" h="262965">
                <a:moveTo>
                  <a:pt x="3083859" y="262965"/>
                </a:moveTo>
                <a:lnTo>
                  <a:pt x="0" y="262965"/>
                </a:lnTo>
                <a:lnTo>
                  <a:pt x="0" y="185271"/>
                </a:lnTo>
                <a:lnTo>
                  <a:pt x="0" y="0"/>
                </a:lnTo>
              </a:path>
            </a:pathLst>
          </a:custGeom>
          <a:noFill/>
          <a:ln w="15875">
            <a:solidFill>
              <a:schemeClr val="accent1">
                <a:lumMod val="60000"/>
                <a:lumOff val="40000"/>
              </a:schemeClr>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Freeform 48">
            <a:extLst>
              <a:ext uri="{FF2B5EF4-FFF2-40B4-BE49-F238E27FC236}">
                <a16:creationId xmlns:a16="http://schemas.microsoft.com/office/drawing/2014/main" id="{8761A709-DDA1-B945-80F2-E69FD060F86C}"/>
              </a:ext>
            </a:extLst>
          </p:cNvPr>
          <p:cNvSpPr/>
          <p:nvPr/>
        </p:nvSpPr>
        <p:spPr>
          <a:xfrm flipH="1">
            <a:off x="5617389" y="2898594"/>
            <a:ext cx="3093316" cy="262965"/>
          </a:xfrm>
          <a:custGeom>
            <a:avLst/>
            <a:gdLst>
              <a:gd name="connsiteX0" fmla="*/ 3083859 w 3083859"/>
              <a:gd name="connsiteY0" fmla="*/ 262965 h 262965"/>
              <a:gd name="connsiteX1" fmla="*/ 0 w 3083859"/>
              <a:gd name="connsiteY1" fmla="*/ 262965 h 262965"/>
              <a:gd name="connsiteX2" fmla="*/ 0 w 3083859"/>
              <a:gd name="connsiteY2" fmla="*/ 185271 h 262965"/>
              <a:gd name="connsiteX3" fmla="*/ 0 w 3083859"/>
              <a:gd name="connsiteY3" fmla="*/ 0 h 262965"/>
            </a:gdLst>
            <a:ahLst/>
            <a:cxnLst>
              <a:cxn ang="0">
                <a:pos x="connsiteX0" y="connsiteY0"/>
              </a:cxn>
              <a:cxn ang="0">
                <a:pos x="connsiteX1" y="connsiteY1"/>
              </a:cxn>
              <a:cxn ang="0">
                <a:pos x="connsiteX2" y="connsiteY2"/>
              </a:cxn>
              <a:cxn ang="0">
                <a:pos x="connsiteX3" y="connsiteY3"/>
              </a:cxn>
            </a:cxnLst>
            <a:rect l="l" t="t" r="r" b="b"/>
            <a:pathLst>
              <a:path w="3083859" h="262965">
                <a:moveTo>
                  <a:pt x="3083859" y="262965"/>
                </a:moveTo>
                <a:lnTo>
                  <a:pt x="0" y="262965"/>
                </a:lnTo>
                <a:lnTo>
                  <a:pt x="0" y="185271"/>
                </a:lnTo>
                <a:lnTo>
                  <a:pt x="0" y="0"/>
                </a:lnTo>
              </a:path>
            </a:pathLst>
          </a:custGeom>
          <a:noFill/>
          <a:ln w="15875">
            <a:solidFill>
              <a:schemeClr val="accent1">
                <a:lumMod val="60000"/>
                <a:lumOff val="40000"/>
              </a:schemeClr>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50" name="Straight Connector 49">
            <a:extLst>
              <a:ext uri="{FF2B5EF4-FFF2-40B4-BE49-F238E27FC236}">
                <a16:creationId xmlns:a16="http://schemas.microsoft.com/office/drawing/2014/main" id="{B8084E74-C480-534B-B0FC-1F950E1B8191}"/>
              </a:ext>
            </a:extLst>
          </p:cNvPr>
          <p:cNvCxnSpPr>
            <a:cxnSpLocks/>
          </p:cNvCxnSpPr>
          <p:nvPr/>
        </p:nvCxnSpPr>
        <p:spPr>
          <a:xfrm>
            <a:off x="630517" y="2737230"/>
            <a:ext cx="0" cy="537882"/>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E91DDC3-73B8-634A-AAF4-5A31CB608093}"/>
              </a:ext>
            </a:extLst>
          </p:cNvPr>
          <p:cNvCxnSpPr>
            <a:cxnSpLocks/>
          </p:cNvCxnSpPr>
          <p:nvPr/>
        </p:nvCxnSpPr>
        <p:spPr>
          <a:xfrm>
            <a:off x="2471270" y="2737230"/>
            <a:ext cx="0" cy="537882"/>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0C2B57D-C1EB-7347-ABA5-2F75AD5DCB27}"/>
              </a:ext>
            </a:extLst>
          </p:cNvPr>
          <p:cNvCxnSpPr>
            <a:cxnSpLocks/>
          </p:cNvCxnSpPr>
          <p:nvPr/>
        </p:nvCxnSpPr>
        <p:spPr>
          <a:xfrm>
            <a:off x="3224302" y="3098608"/>
            <a:ext cx="0" cy="475327"/>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4E0AA7-E181-E44A-BB76-EA93C263FD1B}"/>
              </a:ext>
            </a:extLst>
          </p:cNvPr>
          <p:cNvCxnSpPr>
            <a:cxnSpLocks/>
          </p:cNvCxnSpPr>
          <p:nvPr/>
        </p:nvCxnSpPr>
        <p:spPr>
          <a:xfrm>
            <a:off x="3564962" y="2737230"/>
            <a:ext cx="0" cy="1211252"/>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3AF2F9A-B6A5-934B-809B-5466BE41D8CB}"/>
              </a:ext>
            </a:extLst>
          </p:cNvPr>
          <p:cNvCxnSpPr>
            <a:cxnSpLocks/>
          </p:cNvCxnSpPr>
          <p:nvPr/>
        </p:nvCxnSpPr>
        <p:spPr>
          <a:xfrm>
            <a:off x="4043083" y="3221719"/>
            <a:ext cx="0" cy="128796"/>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A9A7C71-F08C-CD48-8697-1DCE6D7A3483}"/>
              </a:ext>
            </a:extLst>
          </p:cNvPr>
          <p:cNvCxnSpPr>
            <a:cxnSpLocks/>
          </p:cNvCxnSpPr>
          <p:nvPr/>
        </p:nvCxnSpPr>
        <p:spPr>
          <a:xfrm>
            <a:off x="5447553" y="2737230"/>
            <a:ext cx="0" cy="1193003"/>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4F1EB12-8015-2C4A-9C40-55627569B56C}"/>
              </a:ext>
            </a:extLst>
          </p:cNvPr>
          <p:cNvCxnSpPr>
            <a:cxnSpLocks/>
          </p:cNvCxnSpPr>
          <p:nvPr/>
        </p:nvCxnSpPr>
        <p:spPr>
          <a:xfrm>
            <a:off x="5847977" y="2737230"/>
            <a:ext cx="0" cy="986421"/>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4232BEA-B12A-8844-9D74-32737DE0E878}"/>
              </a:ext>
            </a:extLst>
          </p:cNvPr>
          <p:cNvCxnSpPr>
            <a:cxnSpLocks/>
          </p:cNvCxnSpPr>
          <p:nvPr/>
        </p:nvCxnSpPr>
        <p:spPr>
          <a:xfrm>
            <a:off x="6923741" y="2737230"/>
            <a:ext cx="0" cy="48448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88628E2-6C84-D944-BF0B-97C9E841D36E}"/>
              </a:ext>
            </a:extLst>
          </p:cNvPr>
          <p:cNvCxnSpPr>
            <a:cxnSpLocks/>
          </p:cNvCxnSpPr>
          <p:nvPr/>
        </p:nvCxnSpPr>
        <p:spPr>
          <a:xfrm>
            <a:off x="8274424" y="2737230"/>
            <a:ext cx="0" cy="97415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Freeform 68">
            <a:extLst>
              <a:ext uri="{FF2B5EF4-FFF2-40B4-BE49-F238E27FC236}">
                <a16:creationId xmlns:a16="http://schemas.microsoft.com/office/drawing/2014/main" id="{4FB3C45F-5C1A-3B4A-B9B3-ED724A2ECE3E}"/>
              </a:ext>
            </a:extLst>
          </p:cNvPr>
          <p:cNvSpPr/>
          <p:nvPr/>
        </p:nvSpPr>
        <p:spPr>
          <a:xfrm>
            <a:off x="4846918" y="3585888"/>
            <a:ext cx="233082" cy="346636"/>
          </a:xfrm>
          <a:custGeom>
            <a:avLst/>
            <a:gdLst>
              <a:gd name="connsiteX0" fmla="*/ 0 w 233082"/>
              <a:gd name="connsiteY0" fmla="*/ 0 h 346636"/>
              <a:gd name="connsiteX1" fmla="*/ 233082 w 233082"/>
              <a:gd name="connsiteY1" fmla="*/ 0 h 346636"/>
              <a:gd name="connsiteX2" fmla="*/ 233082 w 233082"/>
              <a:gd name="connsiteY2" fmla="*/ 346636 h 346636"/>
            </a:gdLst>
            <a:ahLst/>
            <a:cxnLst>
              <a:cxn ang="0">
                <a:pos x="connsiteX0" y="connsiteY0"/>
              </a:cxn>
              <a:cxn ang="0">
                <a:pos x="connsiteX1" y="connsiteY1"/>
              </a:cxn>
              <a:cxn ang="0">
                <a:pos x="connsiteX2" y="connsiteY2"/>
              </a:cxn>
            </a:cxnLst>
            <a:rect l="l" t="t" r="r" b="b"/>
            <a:pathLst>
              <a:path w="233082" h="346636">
                <a:moveTo>
                  <a:pt x="0" y="0"/>
                </a:moveTo>
                <a:lnTo>
                  <a:pt x="233082" y="0"/>
                </a:lnTo>
                <a:lnTo>
                  <a:pt x="233082" y="346636"/>
                </a:lnTo>
              </a:path>
            </a:pathLst>
          </a:cu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TextBox 69">
            <a:extLst>
              <a:ext uri="{FF2B5EF4-FFF2-40B4-BE49-F238E27FC236}">
                <a16:creationId xmlns:a16="http://schemas.microsoft.com/office/drawing/2014/main" id="{85F92072-0AEE-0240-8E67-8F4D1676ED1B}"/>
              </a:ext>
            </a:extLst>
          </p:cNvPr>
          <p:cNvSpPr txBox="1"/>
          <p:nvPr/>
        </p:nvSpPr>
        <p:spPr>
          <a:xfrm>
            <a:off x="6426305" y="2737759"/>
            <a:ext cx="453650" cy="123111"/>
          </a:xfrm>
          <a:prstGeom prst="rect">
            <a:avLst/>
          </a:prstGeom>
          <a:solidFill>
            <a:schemeClr val="bg1"/>
          </a:solidFill>
        </p:spPr>
        <p:txBody>
          <a:bodyPr wrap="none" lIns="0" tIns="0" rIns="0" bIns="0" rtlCol="0">
            <a:spAutoFit/>
          </a:bodyPr>
          <a:lstStyle/>
          <a:p>
            <a:pPr algn="ctr"/>
            <a:r>
              <a:rPr lang="en-US" sz="800" dirty="0">
                <a:solidFill>
                  <a:schemeClr val="accent1"/>
                </a:solidFill>
              </a:rPr>
              <a:t>Feedback</a:t>
            </a:r>
          </a:p>
        </p:txBody>
      </p:sp>
      <p:sp>
        <p:nvSpPr>
          <p:cNvPr id="47" name="TextBox 46">
            <a:extLst>
              <a:ext uri="{FF2B5EF4-FFF2-40B4-BE49-F238E27FC236}">
                <a16:creationId xmlns:a16="http://schemas.microsoft.com/office/drawing/2014/main" id="{7DC7AA33-2350-8A4F-BC44-CF5D1963E2A1}"/>
              </a:ext>
            </a:extLst>
          </p:cNvPr>
          <p:cNvSpPr txBox="1"/>
          <p:nvPr/>
        </p:nvSpPr>
        <p:spPr>
          <a:xfrm>
            <a:off x="3539271" y="3098608"/>
            <a:ext cx="2047035" cy="123111"/>
          </a:xfrm>
          <a:prstGeom prst="rect">
            <a:avLst/>
          </a:prstGeom>
          <a:solidFill>
            <a:schemeClr val="bg1"/>
          </a:solidFill>
        </p:spPr>
        <p:txBody>
          <a:bodyPr wrap="none" lIns="0" tIns="0" rIns="0" bIns="0" rtlCol="0">
            <a:spAutoFit/>
          </a:bodyPr>
          <a:lstStyle/>
          <a:p>
            <a:pPr algn="ctr"/>
            <a:r>
              <a:rPr lang="en-US" sz="800" dirty="0">
                <a:solidFill>
                  <a:schemeClr val="accent1"/>
                </a:solidFill>
              </a:rPr>
              <a:t>Contract Management Payment Calculations</a:t>
            </a:r>
          </a:p>
        </p:txBody>
      </p:sp>
      <p:sp>
        <p:nvSpPr>
          <p:cNvPr id="46" name="TextBox 45">
            <a:extLst>
              <a:ext uri="{FF2B5EF4-FFF2-40B4-BE49-F238E27FC236}">
                <a16:creationId xmlns:a16="http://schemas.microsoft.com/office/drawing/2014/main" id="{B4E8836C-634C-894B-8926-C2D43D3A178C}"/>
              </a:ext>
            </a:extLst>
          </p:cNvPr>
          <p:cNvSpPr txBox="1"/>
          <p:nvPr/>
        </p:nvSpPr>
        <p:spPr>
          <a:xfrm>
            <a:off x="3154101" y="2949196"/>
            <a:ext cx="923330" cy="123111"/>
          </a:xfrm>
          <a:prstGeom prst="rect">
            <a:avLst/>
          </a:prstGeom>
          <a:solidFill>
            <a:schemeClr val="bg1"/>
          </a:solidFill>
        </p:spPr>
        <p:txBody>
          <a:bodyPr wrap="none" lIns="0" tIns="0" rIns="0" bIns="0" rtlCol="0">
            <a:spAutoFit/>
          </a:bodyPr>
          <a:lstStyle/>
          <a:p>
            <a:pPr algn="ctr"/>
            <a:r>
              <a:rPr lang="en-US" sz="800" dirty="0">
                <a:solidFill>
                  <a:schemeClr val="accent1"/>
                </a:solidFill>
              </a:rPr>
              <a:t>Denial Management</a:t>
            </a:r>
          </a:p>
        </p:txBody>
      </p:sp>
      <p:cxnSp>
        <p:nvCxnSpPr>
          <p:cNvPr id="72" name="Straight Arrow Connector 71">
            <a:extLst>
              <a:ext uri="{FF2B5EF4-FFF2-40B4-BE49-F238E27FC236}">
                <a16:creationId xmlns:a16="http://schemas.microsoft.com/office/drawing/2014/main" id="{15B0E680-618D-9742-8CEC-5D871C6A8F7D}"/>
              </a:ext>
            </a:extLst>
          </p:cNvPr>
          <p:cNvCxnSpPr/>
          <p:nvPr/>
        </p:nvCxnSpPr>
        <p:spPr>
          <a:xfrm>
            <a:off x="418352" y="4476090"/>
            <a:ext cx="8329228" cy="0"/>
          </a:xfrm>
          <a:prstGeom prst="straightConnector1">
            <a:avLst/>
          </a:prstGeom>
          <a:ln w="117475">
            <a:tailEnd type="triangle" w="sm" len="sm"/>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B76E6E6-6F30-124A-97D1-B541B14946B1}"/>
              </a:ext>
            </a:extLst>
          </p:cNvPr>
          <p:cNvSpPr txBox="1"/>
          <p:nvPr/>
        </p:nvSpPr>
        <p:spPr>
          <a:xfrm>
            <a:off x="478830" y="4422229"/>
            <a:ext cx="924933" cy="107722"/>
          </a:xfrm>
          <a:prstGeom prst="rect">
            <a:avLst/>
          </a:prstGeom>
          <a:noFill/>
        </p:spPr>
        <p:txBody>
          <a:bodyPr wrap="none" lIns="0" tIns="0" rIns="0" bIns="0" rtlCol="0">
            <a:spAutoFit/>
          </a:bodyPr>
          <a:lstStyle/>
          <a:p>
            <a:pPr algn="ctr"/>
            <a:r>
              <a:rPr lang="en-US" sz="700" b="1" dirty="0">
                <a:solidFill>
                  <a:schemeClr val="bg1"/>
                </a:solidFill>
              </a:rPr>
              <a:t>Information Collected</a:t>
            </a:r>
          </a:p>
        </p:txBody>
      </p:sp>
      <p:sp>
        <p:nvSpPr>
          <p:cNvPr id="74" name="TextBox 73">
            <a:extLst>
              <a:ext uri="{FF2B5EF4-FFF2-40B4-BE49-F238E27FC236}">
                <a16:creationId xmlns:a16="http://schemas.microsoft.com/office/drawing/2014/main" id="{BD13BEE9-470B-2940-9577-D6432A50D398}"/>
              </a:ext>
            </a:extLst>
          </p:cNvPr>
          <p:cNvSpPr txBox="1"/>
          <p:nvPr/>
        </p:nvSpPr>
        <p:spPr>
          <a:xfrm>
            <a:off x="2675699" y="4422229"/>
            <a:ext cx="953787" cy="107722"/>
          </a:xfrm>
          <a:prstGeom prst="rect">
            <a:avLst/>
          </a:prstGeom>
          <a:noFill/>
        </p:spPr>
        <p:txBody>
          <a:bodyPr wrap="none" lIns="0" tIns="0" rIns="0" bIns="0" rtlCol="0">
            <a:spAutoFit/>
          </a:bodyPr>
          <a:lstStyle/>
          <a:p>
            <a:pPr algn="ctr"/>
            <a:r>
              <a:rPr lang="en-US" sz="700" b="1" dirty="0">
                <a:solidFill>
                  <a:schemeClr val="bg1"/>
                </a:solidFill>
              </a:rPr>
              <a:t>Clinical Care Provided</a:t>
            </a:r>
          </a:p>
        </p:txBody>
      </p:sp>
      <p:sp>
        <p:nvSpPr>
          <p:cNvPr id="75" name="TextBox 74">
            <a:extLst>
              <a:ext uri="{FF2B5EF4-FFF2-40B4-BE49-F238E27FC236}">
                <a16:creationId xmlns:a16="http://schemas.microsoft.com/office/drawing/2014/main" id="{52C32E48-8EFC-1B4B-BDE6-D88A11D210DE}"/>
              </a:ext>
            </a:extLst>
          </p:cNvPr>
          <p:cNvSpPr txBox="1"/>
          <p:nvPr/>
        </p:nvSpPr>
        <p:spPr>
          <a:xfrm>
            <a:off x="5329024" y="4422229"/>
            <a:ext cx="514564" cy="107722"/>
          </a:xfrm>
          <a:prstGeom prst="rect">
            <a:avLst/>
          </a:prstGeom>
          <a:noFill/>
        </p:spPr>
        <p:txBody>
          <a:bodyPr wrap="none" lIns="0" tIns="0" rIns="0" bIns="0" rtlCol="0">
            <a:spAutoFit/>
          </a:bodyPr>
          <a:lstStyle/>
          <a:p>
            <a:pPr algn="ctr"/>
            <a:r>
              <a:rPr lang="en-US" sz="700" b="1" dirty="0">
                <a:solidFill>
                  <a:schemeClr val="bg1"/>
                </a:solidFill>
              </a:rPr>
              <a:t>Payer Billed</a:t>
            </a:r>
          </a:p>
        </p:txBody>
      </p:sp>
      <p:sp>
        <p:nvSpPr>
          <p:cNvPr id="76" name="TextBox 75">
            <a:extLst>
              <a:ext uri="{FF2B5EF4-FFF2-40B4-BE49-F238E27FC236}">
                <a16:creationId xmlns:a16="http://schemas.microsoft.com/office/drawing/2014/main" id="{31AFE019-5F57-E443-96B5-7A1908B38209}"/>
              </a:ext>
            </a:extLst>
          </p:cNvPr>
          <p:cNvSpPr txBox="1"/>
          <p:nvPr/>
        </p:nvSpPr>
        <p:spPr>
          <a:xfrm>
            <a:off x="7260768" y="4422229"/>
            <a:ext cx="569067" cy="107722"/>
          </a:xfrm>
          <a:prstGeom prst="rect">
            <a:avLst/>
          </a:prstGeom>
          <a:noFill/>
        </p:spPr>
        <p:txBody>
          <a:bodyPr wrap="none" lIns="0" tIns="0" rIns="0" bIns="0" rtlCol="0">
            <a:spAutoFit/>
          </a:bodyPr>
          <a:lstStyle/>
          <a:p>
            <a:pPr algn="ctr"/>
            <a:r>
              <a:rPr lang="en-US" sz="700" b="1" dirty="0">
                <a:solidFill>
                  <a:schemeClr val="bg1"/>
                </a:solidFill>
              </a:rPr>
              <a:t>Hospital Paid</a:t>
            </a:r>
          </a:p>
        </p:txBody>
      </p:sp>
      <p:sp>
        <p:nvSpPr>
          <p:cNvPr id="77" name="TextBox 76">
            <a:extLst>
              <a:ext uri="{FF2B5EF4-FFF2-40B4-BE49-F238E27FC236}">
                <a16:creationId xmlns:a16="http://schemas.microsoft.com/office/drawing/2014/main" id="{569C52E2-C168-EC4B-AFC0-5C4C57758696}"/>
              </a:ext>
            </a:extLst>
          </p:cNvPr>
          <p:cNvSpPr txBox="1"/>
          <p:nvPr/>
        </p:nvSpPr>
        <p:spPr>
          <a:xfrm>
            <a:off x="8523561" y="4422229"/>
            <a:ext cx="99387" cy="107722"/>
          </a:xfrm>
          <a:prstGeom prst="rect">
            <a:avLst/>
          </a:prstGeom>
          <a:noFill/>
        </p:spPr>
        <p:txBody>
          <a:bodyPr wrap="none" lIns="0" tIns="0" rIns="0" bIns="0" rtlCol="0">
            <a:spAutoFit/>
          </a:bodyPr>
          <a:lstStyle/>
          <a:p>
            <a:pPr algn="ctr"/>
            <a:r>
              <a:rPr lang="en-US" sz="700" b="1" dirty="0">
                <a:solidFill>
                  <a:schemeClr val="bg1"/>
                </a:solidFill>
              </a:rPr>
              <a:t>$$</a:t>
            </a:r>
          </a:p>
        </p:txBody>
      </p:sp>
      <p:sp>
        <p:nvSpPr>
          <p:cNvPr id="78" name="TextBox 77">
            <a:extLst>
              <a:ext uri="{FF2B5EF4-FFF2-40B4-BE49-F238E27FC236}">
                <a16:creationId xmlns:a16="http://schemas.microsoft.com/office/drawing/2014/main" id="{2239ED82-79C3-7348-BC85-EAFD1017232F}"/>
              </a:ext>
            </a:extLst>
          </p:cNvPr>
          <p:cNvSpPr txBox="1"/>
          <p:nvPr/>
        </p:nvSpPr>
        <p:spPr>
          <a:xfrm>
            <a:off x="3424553" y="4580770"/>
            <a:ext cx="2037417" cy="123111"/>
          </a:xfrm>
          <a:prstGeom prst="rect">
            <a:avLst/>
          </a:prstGeom>
          <a:solidFill>
            <a:schemeClr val="bg1"/>
          </a:solidFill>
        </p:spPr>
        <p:txBody>
          <a:bodyPr wrap="none" lIns="0" tIns="0" rIns="0" bIns="0" rtlCol="0">
            <a:spAutoFit/>
          </a:bodyPr>
          <a:lstStyle/>
          <a:p>
            <a:pPr algn="ctr"/>
            <a:r>
              <a:rPr lang="en-US" sz="800" b="1" dirty="0">
                <a:solidFill>
                  <a:schemeClr val="accent1"/>
                </a:solidFill>
              </a:rPr>
              <a:t>Patient Clinician, and Payer Touch Points</a:t>
            </a:r>
          </a:p>
        </p:txBody>
      </p:sp>
      <p:cxnSp>
        <p:nvCxnSpPr>
          <p:cNvPr id="79" name="Straight Arrow Connector 78">
            <a:extLst>
              <a:ext uri="{FF2B5EF4-FFF2-40B4-BE49-F238E27FC236}">
                <a16:creationId xmlns:a16="http://schemas.microsoft.com/office/drawing/2014/main" id="{A6CBFD42-7AB0-834B-A9DC-2AD0CA8051D9}"/>
              </a:ext>
            </a:extLst>
          </p:cNvPr>
          <p:cNvCxnSpPr>
            <a:cxnSpLocks/>
          </p:cNvCxnSpPr>
          <p:nvPr/>
        </p:nvCxnSpPr>
        <p:spPr>
          <a:xfrm>
            <a:off x="5516282" y="4642325"/>
            <a:ext cx="3231298" cy="0"/>
          </a:xfrm>
          <a:prstGeom prst="straightConnector1">
            <a:avLst/>
          </a:prstGeom>
          <a:ln w="47625">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89AEE0C-FD6B-CE4F-BA38-402EB0E18F4C}"/>
              </a:ext>
            </a:extLst>
          </p:cNvPr>
          <p:cNvCxnSpPr>
            <a:cxnSpLocks/>
          </p:cNvCxnSpPr>
          <p:nvPr/>
        </p:nvCxnSpPr>
        <p:spPr>
          <a:xfrm flipH="1">
            <a:off x="418353" y="4642325"/>
            <a:ext cx="2934446" cy="0"/>
          </a:xfrm>
          <a:prstGeom prst="straightConnector1">
            <a:avLst/>
          </a:prstGeom>
          <a:ln w="47625">
            <a:tailEnd type="triangle" w="sm" len="sm"/>
          </a:ln>
        </p:spPr>
        <p:style>
          <a:lnRef idx="1">
            <a:schemeClr val="accent1"/>
          </a:lnRef>
          <a:fillRef idx="0">
            <a:schemeClr val="accent1"/>
          </a:fillRef>
          <a:effectRef idx="0">
            <a:schemeClr val="accent1"/>
          </a:effectRef>
          <a:fontRef idx="minor">
            <a:schemeClr val="tx1"/>
          </a:fontRef>
        </p:style>
      </p:cxnSp>
      <p:graphicFrame>
        <p:nvGraphicFramePr>
          <p:cNvPr id="5" name="Diagram 4">
            <a:extLst>
              <a:ext uri="{FF2B5EF4-FFF2-40B4-BE49-F238E27FC236}">
                <a16:creationId xmlns:a16="http://schemas.microsoft.com/office/drawing/2014/main" id="{29090B77-8E10-D140-BBF5-769AE34C2004}"/>
              </a:ext>
            </a:extLst>
          </p:cNvPr>
          <p:cNvGraphicFramePr/>
          <p:nvPr>
            <p:extLst>
              <p:ext uri="{D42A27DB-BD31-4B8C-83A1-F6EECF244321}">
                <p14:modId xmlns:p14="http://schemas.microsoft.com/office/powerpoint/2010/main" val="220926173"/>
              </p:ext>
            </p:extLst>
          </p:nvPr>
        </p:nvGraphicFramePr>
        <p:xfrm>
          <a:off x="396407" y="2157511"/>
          <a:ext cx="8351173" cy="796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extBox 21">
            <a:extLst>
              <a:ext uri="{FF2B5EF4-FFF2-40B4-BE49-F238E27FC236}">
                <a16:creationId xmlns:a16="http://schemas.microsoft.com/office/drawing/2014/main" id="{3A542798-9DBA-0D47-BBED-4780F6FE46C6}"/>
              </a:ext>
            </a:extLst>
          </p:cNvPr>
          <p:cNvSpPr txBox="1"/>
          <p:nvPr/>
        </p:nvSpPr>
        <p:spPr>
          <a:xfrm>
            <a:off x="5659721" y="1676691"/>
            <a:ext cx="693267" cy="550247"/>
          </a:xfrm>
          <a:prstGeom prst="diamond">
            <a:avLst/>
          </a:prstGeom>
          <a:solidFill>
            <a:schemeClr val="accent1"/>
          </a:solidFill>
        </p:spPr>
        <p:txBody>
          <a:bodyPr wrap="square" lIns="0" tIns="0" rIns="0" bIns="0" rtlCol="0" anchor="ctr" anchorCtr="0">
            <a:noAutofit/>
          </a:bodyPr>
          <a:lstStyle/>
          <a:p>
            <a:pPr algn="ctr"/>
            <a:r>
              <a:rPr lang="en-US" sz="600" b="1" dirty="0">
                <a:solidFill>
                  <a:schemeClr val="bg1"/>
                </a:solidFill>
              </a:rPr>
              <a:t>Auto Refill</a:t>
            </a:r>
          </a:p>
        </p:txBody>
      </p:sp>
      <p:sp>
        <p:nvSpPr>
          <p:cNvPr id="21" name="TextBox 20">
            <a:extLst>
              <a:ext uri="{FF2B5EF4-FFF2-40B4-BE49-F238E27FC236}">
                <a16:creationId xmlns:a16="http://schemas.microsoft.com/office/drawing/2014/main" id="{CEF559D9-95B5-C84B-A13A-447002A14CCE}"/>
              </a:ext>
            </a:extLst>
          </p:cNvPr>
          <p:cNvSpPr txBox="1"/>
          <p:nvPr/>
        </p:nvSpPr>
        <p:spPr>
          <a:xfrm>
            <a:off x="4912662" y="1676691"/>
            <a:ext cx="693267" cy="550247"/>
          </a:xfrm>
          <a:prstGeom prst="diamond">
            <a:avLst/>
          </a:prstGeom>
          <a:solidFill>
            <a:schemeClr val="accent1"/>
          </a:solidFill>
        </p:spPr>
        <p:txBody>
          <a:bodyPr wrap="square" lIns="0" tIns="0" rIns="0" bIns="0" rtlCol="0" anchor="ctr" anchorCtr="0">
            <a:noAutofit/>
          </a:bodyPr>
          <a:lstStyle/>
          <a:p>
            <a:pPr algn="ctr"/>
            <a:r>
              <a:rPr lang="en-US" sz="600" b="1" dirty="0">
                <a:solidFill>
                  <a:schemeClr val="bg1"/>
                </a:solidFill>
              </a:rPr>
              <a:t>Clean Claims Archived</a:t>
            </a:r>
          </a:p>
        </p:txBody>
      </p:sp>
    </p:spTree>
    <p:extLst>
      <p:ext uri="{BB962C8B-B14F-4D97-AF65-F5344CB8AC3E}">
        <p14:creationId xmlns:p14="http://schemas.microsoft.com/office/powerpoint/2010/main" val="3279622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46D6A-A7AF-834E-ACB7-E895CA5093C4}"/>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BDE7576C-277D-9A46-93AE-B40310508F89}"/>
              </a:ext>
            </a:extLst>
          </p:cNvPr>
          <p:cNvSpPr>
            <a:spLocks noGrp="1"/>
          </p:cNvSpPr>
          <p:nvPr>
            <p:ph type="body" sz="quarter" idx="13"/>
          </p:nvPr>
        </p:nvSpPr>
        <p:spPr>
          <a:xfrm>
            <a:off x="411163" y="730526"/>
            <a:ext cx="4142908" cy="3930926"/>
          </a:xfrm>
        </p:spPr>
        <p:txBody>
          <a:bodyPr>
            <a:normAutofit fontScale="85000" lnSpcReduction="10000"/>
          </a:bodyPr>
          <a:lstStyle/>
          <a:p>
            <a:pPr marL="0" lvl="1" indent="0">
              <a:lnSpc>
                <a:spcPct val="120000"/>
              </a:lnSpc>
              <a:buNone/>
            </a:pPr>
            <a:endParaRPr lang="en-US" dirty="0"/>
          </a:p>
          <a:p>
            <a:pPr lvl="1">
              <a:lnSpc>
                <a:spcPct val="120000"/>
              </a:lnSpc>
            </a:pPr>
            <a:r>
              <a:rPr lang="en-US" dirty="0"/>
              <a:t>Claims are the means through which organizations request and receive payment, making it important that they are properly populated, edited, and submitted.</a:t>
            </a:r>
          </a:p>
          <a:p>
            <a:pPr lvl="1">
              <a:lnSpc>
                <a:spcPct val="120000"/>
              </a:lnSpc>
            </a:pPr>
            <a:r>
              <a:rPr lang="en-US" dirty="0"/>
              <a:t>The life of a claim encompasses the entire revenue cycle, from the collection of patient information in Patient Access and proper documentation and coding conducted mid-cycle, all the way to claim submission and follow-up within billing and collections.</a:t>
            </a:r>
          </a:p>
          <a:p>
            <a:pPr lvl="1">
              <a:lnSpc>
                <a:spcPct val="120000"/>
              </a:lnSpc>
            </a:pPr>
            <a:r>
              <a:rPr lang="en-US" dirty="0"/>
              <a:t>Every staff member plays a key role in not only claim success, but also to the organization’s financial well-being.</a:t>
            </a:r>
          </a:p>
        </p:txBody>
      </p:sp>
      <p:sp>
        <p:nvSpPr>
          <p:cNvPr id="4" name="Slide Number Placeholder 3">
            <a:extLst>
              <a:ext uri="{FF2B5EF4-FFF2-40B4-BE49-F238E27FC236}">
                <a16:creationId xmlns:a16="http://schemas.microsoft.com/office/drawing/2014/main" id="{0291D884-BA64-1D4D-9555-F1F7122C0667}"/>
              </a:ext>
            </a:extLst>
          </p:cNvPr>
          <p:cNvSpPr>
            <a:spLocks noGrp="1"/>
          </p:cNvSpPr>
          <p:nvPr>
            <p:ph type="sldNum" sz="quarter" idx="14"/>
          </p:nvPr>
        </p:nvSpPr>
        <p:spPr/>
        <p:txBody>
          <a:bodyPr/>
          <a:lstStyle/>
          <a:p>
            <a:fld id="{F0C22504-BBC8-2042-BA97-C1929195E00D}" type="slidenum">
              <a:rPr lang="en-US" smtClean="0"/>
              <a:pPr/>
              <a:t>34</a:t>
            </a:fld>
            <a:endParaRPr lang="en-US" dirty="0"/>
          </a:p>
        </p:txBody>
      </p:sp>
      <p:grpSp>
        <p:nvGrpSpPr>
          <p:cNvPr id="12" name="Group 11">
            <a:extLst>
              <a:ext uri="{FF2B5EF4-FFF2-40B4-BE49-F238E27FC236}">
                <a16:creationId xmlns:a16="http://schemas.microsoft.com/office/drawing/2014/main" id="{6F7E204C-70C5-FF4D-BB25-FE7FFC19E8EF}"/>
              </a:ext>
            </a:extLst>
          </p:cNvPr>
          <p:cNvGrpSpPr/>
          <p:nvPr/>
        </p:nvGrpSpPr>
        <p:grpSpPr>
          <a:xfrm>
            <a:off x="4772249" y="766382"/>
            <a:ext cx="3904812" cy="3895070"/>
            <a:chOff x="4772249" y="766382"/>
            <a:chExt cx="3904812" cy="3895070"/>
          </a:xfrm>
        </p:grpSpPr>
        <p:sp>
          <p:nvSpPr>
            <p:cNvPr id="17" name="Bent Arrow 16">
              <a:extLst>
                <a:ext uri="{FF2B5EF4-FFF2-40B4-BE49-F238E27FC236}">
                  <a16:creationId xmlns:a16="http://schemas.microsoft.com/office/drawing/2014/main" id="{990DC6B8-7C24-7D49-B02A-5893ED87A993}"/>
                </a:ext>
              </a:extLst>
            </p:cNvPr>
            <p:cNvSpPr/>
            <p:nvPr/>
          </p:nvSpPr>
          <p:spPr>
            <a:xfrm rot="16200000">
              <a:off x="4946470" y="3557663"/>
              <a:ext cx="837516" cy="738565"/>
            </a:xfrm>
            <a:prstGeom prst="bentArrow">
              <a:avLst>
                <a:gd name="adj1" fmla="val 20145"/>
                <a:gd name="adj2" fmla="val 21359"/>
                <a:gd name="adj3" fmla="val 25000"/>
                <a:gd name="adj4" fmla="val 43750"/>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1">
              <a:extLst>
                <a:ext uri="{FF2B5EF4-FFF2-40B4-BE49-F238E27FC236}">
                  <a16:creationId xmlns:a16="http://schemas.microsoft.com/office/drawing/2014/main" id="{FC3877E6-6211-DD48-ADA9-932A05DC982F}"/>
                </a:ext>
              </a:extLst>
            </p:cNvPr>
            <p:cNvPicPr>
              <a:picLocks noChangeAspect="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5614707" y="3928027"/>
              <a:ext cx="22145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a16="http://schemas.microsoft.com/office/drawing/2014/main" id="{1B3F1DF8-4337-A244-8733-3A71572F1F6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294950" y="2331883"/>
              <a:ext cx="854075" cy="1052513"/>
            </a:xfrm>
            <a:prstGeom prst="rect">
              <a:avLst/>
            </a:prstGeom>
            <a:noFill/>
            <a:ln w="63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A1349E8-5A64-8C40-ADA9-9EB332615559}"/>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5693335" y="766382"/>
              <a:ext cx="19462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A932E1CB-D19D-A541-B3F1-5A90261ADA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7813420" y="2396565"/>
              <a:ext cx="863641" cy="87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8DF61EBB-5B1F-FC42-9FD3-0B025773C98C}"/>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772249" y="2448280"/>
              <a:ext cx="652261" cy="93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C6C507FB-7902-4146-9060-B37EA2CE34C7}"/>
                </a:ext>
              </a:extLst>
            </p:cNvPr>
            <p:cNvSpPr txBox="1"/>
            <p:nvPr/>
          </p:nvSpPr>
          <p:spPr>
            <a:xfrm rot="21245717">
              <a:off x="4932760" y="2199255"/>
              <a:ext cx="663964" cy="215444"/>
            </a:xfrm>
            <a:prstGeom prst="rect">
              <a:avLst/>
            </a:prstGeom>
            <a:noFill/>
          </p:spPr>
          <p:txBody>
            <a:bodyPr wrap="none" rtlCol="0">
              <a:spAutoFit/>
            </a:bodyPr>
            <a:lstStyle/>
            <a:p>
              <a:r>
                <a:rPr lang="en-US" sz="800" b="1" dirty="0">
                  <a:solidFill>
                    <a:schemeClr val="bg2"/>
                  </a:solidFill>
                </a:rPr>
                <a:t>Approved</a:t>
              </a:r>
            </a:p>
          </p:txBody>
        </p:sp>
        <p:sp>
          <p:nvSpPr>
            <p:cNvPr id="11" name="TextBox 10">
              <a:extLst>
                <a:ext uri="{FF2B5EF4-FFF2-40B4-BE49-F238E27FC236}">
                  <a16:creationId xmlns:a16="http://schemas.microsoft.com/office/drawing/2014/main" id="{ECD9BBFE-32B4-E147-8D06-BCC45CCAF807}"/>
                </a:ext>
              </a:extLst>
            </p:cNvPr>
            <p:cNvSpPr txBox="1"/>
            <p:nvPr/>
          </p:nvSpPr>
          <p:spPr>
            <a:xfrm rot="914583">
              <a:off x="5378833" y="2340558"/>
              <a:ext cx="527709" cy="215444"/>
            </a:xfrm>
            <a:prstGeom prst="rect">
              <a:avLst/>
            </a:prstGeom>
            <a:noFill/>
          </p:spPr>
          <p:txBody>
            <a:bodyPr wrap="none" rtlCol="0">
              <a:spAutoFit/>
            </a:bodyPr>
            <a:lstStyle/>
            <a:p>
              <a:r>
                <a:rPr lang="en-US" sz="800" b="1" dirty="0">
                  <a:solidFill>
                    <a:srgbClr val="FF0000"/>
                  </a:solidFill>
                </a:rPr>
                <a:t>Denied</a:t>
              </a:r>
            </a:p>
          </p:txBody>
        </p:sp>
        <p:sp>
          <p:nvSpPr>
            <p:cNvPr id="15" name="Bent Arrow 14">
              <a:extLst>
                <a:ext uri="{FF2B5EF4-FFF2-40B4-BE49-F238E27FC236}">
                  <a16:creationId xmlns:a16="http://schemas.microsoft.com/office/drawing/2014/main" id="{7A6E249E-1D09-2149-A568-2BE32B201307}"/>
                </a:ext>
              </a:extLst>
            </p:cNvPr>
            <p:cNvSpPr/>
            <p:nvPr/>
          </p:nvSpPr>
          <p:spPr>
            <a:xfrm rot="5400000">
              <a:off x="7683484" y="1446355"/>
              <a:ext cx="918682" cy="738565"/>
            </a:xfrm>
            <a:prstGeom prst="bentArrow">
              <a:avLst>
                <a:gd name="adj1" fmla="val 20144"/>
                <a:gd name="adj2" fmla="val 21359"/>
                <a:gd name="adj3" fmla="val 25000"/>
                <a:gd name="adj4" fmla="val 43750"/>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a:extLst>
                <a:ext uri="{FF2B5EF4-FFF2-40B4-BE49-F238E27FC236}">
                  <a16:creationId xmlns:a16="http://schemas.microsoft.com/office/drawing/2014/main" id="{8AE27E31-0E3D-024F-9155-EF3565CFE69B}"/>
                </a:ext>
              </a:extLst>
            </p:cNvPr>
            <p:cNvSpPr/>
            <p:nvPr/>
          </p:nvSpPr>
          <p:spPr>
            <a:xfrm rot="10800000">
              <a:off x="7843416" y="3384394"/>
              <a:ext cx="598820" cy="1031181"/>
            </a:xfrm>
            <a:prstGeom prst="bentArrow">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a:extLst>
                <a:ext uri="{FF2B5EF4-FFF2-40B4-BE49-F238E27FC236}">
                  <a16:creationId xmlns:a16="http://schemas.microsoft.com/office/drawing/2014/main" id="{ED77CD99-3CD9-A943-8589-B93A03AEEE9D}"/>
                </a:ext>
              </a:extLst>
            </p:cNvPr>
            <p:cNvSpPr/>
            <p:nvPr/>
          </p:nvSpPr>
          <p:spPr>
            <a:xfrm>
              <a:off x="5034982" y="1286423"/>
              <a:ext cx="598820" cy="988553"/>
            </a:xfrm>
            <a:prstGeom prst="bentArrow">
              <a:avLst/>
            </a:prstGeom>
            <a:gradFill flip="none" rotWithShape="1">
              <a:gsLst>
                <a:gs pos="0">
                  <a:schemeClr val="bg1"/>
                </a:gs>
                <a:gs pos="100000">
                  <a:schemeClr val="bg1">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25490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A0C7C1-5910-C64F-B626-15FC921EC04F}"/>
              </a:ext>
            </a:extLst>
          </p:cNvPr>
          <p:cNvSpPr>
            <a:spLocks noGrp="1"/>
          </p:cNvSpPr>
          <p:nvPr>
            <p:ph type="sldNum" sz="quarter" idx="14"/>
          </p:nvPr>
        </p:nvSpPr>
        <p:spPr/>
        <p:txBody>
          <a:bodyPr/>
          <a:lstStyle/>
          <a:p>
            <a:fld id="{F0C22504-BBC8-2042-BA97-C1929195E00D}" type="slidenum">
              <a:rPr lang="en-US" smtClean="0"/>
              <a:pPr/>
              <a:t>35</a:t>
            </a:fld>
            <a:endParaRPr lang="en-US" dirty="0"/>
          </a:p>
        </p:txBody>
      </p:sp>
    </p:spTree>
    <p:extLst>
      <p:ext uri="{BB962C8B-B14F-4D97-AF65-F5344CB8AC3E}">
        <p14:creationId xmlns:p14="http://schemas.microsoft.com/office/powerpoint/2010/main" val="214960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44B7A-9EDB-674B-9D81-B24A3F4EECCC}"/>
              </a:ext>
            </a:extLst>
          </p:cNvPr>
          <p:cNvSpPr>
            <a:spLocks noGrp="1"/>
          </p:cNvSpPr>
          <p:nvPr>
            <p:ph type="sldNum" sz="quarter" idx="14"/>
          </p:nvPr>
        </p:nvSpPr>
        <p:spPr/>
        <p:txBody>
          <a:bodyPr/>
          <a:lstStyle/>
          <a:p>
            <a:fld id="{F0C22504-BBC8-2042-BA97-C1929195E00D}" type="slidenum">
              <a:rPr lang="en-US" smtClean="0"/>
              <a:pPr/>
              <a:t>4</a:t>
            </a:fld>
            <a:endParaRPr lang="en-US" dirty="0"/>
          </a:p>
        </p:txBody>
      </p:sp>
      <p:sp>
        <p:nvSpPr>
          <p:cNvPr id="5" name="Text Placeholder 4">
            <a:extLst>
              <a:ext uri="{FF2B5EF4-FFF2-40B4-BE49-F238E27FC236}">
                <a16:creationId xmlns:a16="http://schemas.microsoft.com/office/drawing/2014/main" id="{BE36FA90-5C3F-5744-B80E-89A048165B39}"/>
              </a:ext>
            </a:extLst>
          </p:cNvPr>
          <p:cNvSpPr>
            <a:spLocks noGrp="1"/>
          </p:cNvSpPr>
          <p:nvPr>
            <p:ph type="body" sz="quarter" idx="15"/>
          </p:nvPr>
        </p:nvSpPr>
        <p:spPr/>
        <p:txBody>
          <a:bodyPr/>
          <a:lstStyle/>
          <a:p>
            <a:r>
              <a:rPr lang="en-US" dirty="0"/>
              <a:t>Topic 1: Life Cycle of a Claim</a:t>
            </a:r>
          </a:p>
        </p:txBody>
      </p:sp>
    </p:spTree>
    <p:extLst>
      <p:ext uri="{BB962C8B-B14F-4D97-AF65-F5344CB8AC3E}">
        <p14:creationId xmlns:p14="http://schemas.microsoft.com/office/powerpoint/2010/main" val="4692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BEAC39-1338-7547-AAAF-AF79D53FD357}"/>
              </a:ext>
            </a:extLst>
          </p:cNvPr>
          <p:cNvPicPr>
            <a:picLocks noChangeAspect="1"/>
          </p:cNvPicPr>
          <p:nvPr/>
        </p:nvPicPr>
        <p:blipFill>
          <a:blip r:embed="rId2"/>
          <a:stretch>
            <a:fillRect/>
          </a:stretch>
        </p:blipFill>
        <p:spPr>
          <a:xfrm>
            <a:off x="1963483" y="1517032"/>
            <a:ext cx="4202367" cy="3069353"/>
          </a:xfrm>
          <a:prstGeom prst="rect">
            <a:avLst/>
          </a:prstGeom>
        </p:spPr>
      </p:pic>
      <p:sp>
        <p:nvSpPr>
          <p:cNvPr id="2" name="Title 1">
            <a:extLst>
              <a:ext uri="{FF2B5EF4-FFF2-40B4-BE49-F238E27FC236}">
                <a16:creationId xmlns:a16="http://schemas.microsoft.com/office/drawing/2014/main" id="{F1C96B7C-84AB-0340-9730-FFF0E2DCF91C}"/>
              </a:ext>
            </a:extLst>
          </p:cNvPr>
          <p:cNvSpPr>
            <a:spLocks noGrp="1"/>
          </p:cNvSpPr>
          <p:nvPr>
            <p:ph type="title"/>
          </p:nvPr>
        </p:nvSpPr>
        <p:spPr/>
        <p:txBody>
          <a:bodyPr/>
          <a:lstStyle/>
          <a:p>
            <a:r>
              <a:rPr lang="en-US" sz="2400" dirty="0"/>
              <a:t>Main Areas of a Claim’s Life Cycle in a Hospital</a:t>
            </a:r>
            <a:endParaRPr lang="en-US" dirty="0"/>
          </a:p>
        </p:txBody>
      </p:sp>
      <p:sp>
        <p:nvSpPr>
          <p:cNvPr id="3" name="Text Placeholder 2">
            <a:extLst>
              <a:ext uri="{FF2B5EF4-FFF2-40B4-BE49-F238E27FC236}">
                <a16:creationId xmlns:a16="http://schemas.microsoft.com/office/drawing/2014/main" id="{0259A7D7-9325-D14E-AB9E-3D8CD6B8E85B}"/>
              </a:ext>
            </a:extLst>
          </p:cNvPr>
          <p:cNvSpPr>
            <a:spLocks noGrp="1"/>
          </p:cNvSpPr>
          <p:nvPr>
            <p:ph type="body" sz="quarter" idx="13"/>
          </p:nvPr>
        </p:nvSpPr>
        <p:spPr>
          <a:xfrm>
            <a:off x="411163" y="730526"/>
            <a:ext cx="8303252" cy="381098"/>
          </a:xfrm>
        </p:spPr>
        <p:txBody>
          <a:bodyPr>
            <a:normAutofit/>
          </a:bodyPr>
          <a:lstStyle/>
          <a:p>
            <a:pPr algn="ctr"/>
            <a:r>
              <a:rPr lang="en-US" sz="1900" dirty="0"/>
              <a:t>Here’s what the life cycle areas look like in a hospital setting</a:t>
            </a:r>
          </a:p>
        </p:txBody>
      </p:sp>
      <p:sp>
        <p:nvSpPr>
          <p:cNvPr id="4" name="Slide Number Placeholder 3">
            <a:extLst>
              <a:ext uri="{FF2B5EF4-FFF2-40B4-BE49-F238E27FC236}">
                <a16:creationId xmlns:a16="http://schemas.microsoft.com/office/drawing/2014/main" id="{9455FC06-C6E1-0E47-81AD-BC1D8ED31568}"/>
              </a:ext>
            </a:extLst>
          </p:cNvPr>
          <p:cNvSpPr>
            <a:spLocks noGrp="1"/>
          </p:cNvSpPr>
          <p:nvPr>
            <p:ph type="sldNum" sz="quarter" idx="14"/>
          </p:nvPr>
        </p:nvSpPr>
        <p:spPr/>
        <p:txBody>
          <a:bodyPr/>
          <a:lstStyle/>
          <a:p>
            <a:fld id="{F0C22504-BBC8-2042-BA97-C1929195E00D}" type="slidenum">
              <a:rPr lang="en-US" smtClean="0"/>
              <a:pPr/>
              <a:t>5</a:t>
            </a:fld>
            <a:endParaRPr lang="en-US" dirty="0"/>
          </a:p>
        </p:txBody>
      </p:sp>
      <p:sp>
        <p:nvSpPr>
          <p:cNvPr id="7" name="TextBox 6">
            <a:extLst>
              <a:ext uri="{FF2B5EF4-FFF2-40B4-BE49-F238E27FC236}">
                <a16:creationId xmlns:a16="http://schemas.microsoft.com/office/drawing/2014/main" id="{570DCA3A-1872-B548-92AE-75015B4437FC}"/>
              </a:ext>
            </a:extLst>
          </p:cNvPr>
          <p:cNvSpPr txBox="1"/>
          <p:nvPr/>
        </p:nvSpPr>
        <p:spPr>
          <a:xfrm>
            <a:off x="4231574" y="1147701"/>
            <a:ext cx="1098322" cy="369332"/>
          </a:xfrm>
          <a:prstGeom prst="rect">
            <a:avLst/>
          </a:prstGeom>
          <a:noFill/>
        </p:spPr>
        <p:txBody>
          <a:bodyPr wrap="square" lIns="0" tIns="0" rIns="0" bIns="0" rtlCol="0" anchor="ctr" anchorCtr="0">
            <a:spAutoFit/>
          </a:bodyPr>
          <a:lstStyle/>
          <a:p>
            <a:pPr algn="ctr"/>
            <a:r>
              <a:rPr lang="en-US" sz="1200" b="1" dirty="0"/>
              <a:t>Billing &amp; Collections</a:t>
            </a:r>
          </a:p>
        </p:txBody>
      </p:sp>
      <p:sp>
        <p:nvSpPr>
          <p:cNvPr id="9" name="TextBox 8">
            <a:extLst>
              <a:ext uri="{FF2B5EF4-FFF2-40B4-BE49-F238E27FC236}">
                <a16:creationId xmlns:a16="http://schemas.microsoft.com/office/drawing/2014/main" id="{6A5BABAE-68E5-9746-AFEB-0D01F285C12A}"/>
              </a:ext>
            </a:extLst>
          </p:cNvPr>
          <p:cNvSpPr txBox="1"/>
          <p:nvPr/>
        </p:nvSpPr>
        <p:spPr>
          <a:xfrm>
            <a:off x="688931" y="2330197"/>
            <a:ext cx="1836092" cy="369332"/>
          </a:xfrm>
          <a:prstGeom prst="rect">
            <a:avLst/>
          </a:prstGeom>
          <a:noFill/>
        </p:spPr>
        <p:txBody>
          <a:bodyPr wrap="square" lIns="0" tIns="0" rIns="0" bIns="0" rtlCol="0" anchor="ctr" anchorCtr="0">
            <a:spAutoFit/>
          </a:bodyPr>
          <a:lstStyle/>
          <a:p>
            <a:pPr algn="ctr"/>
            <a:r>
              <a:rPr lang="en-US" sz="1200" b="1" dirty="0"/>
              <a:t>Documentation, Coding, &amp; Charge Capture</a:t>
            </a:r>
          </a:p>
        </p:txBody>
      </p:sp>
      <p:sp>
        <p:nvSpPr>
          <p:cNvPr id="10" name="TextBox 9">
            <a:extLst>
              <a:ext uri="{FF2B5EF4-FFF2-40B4-BE49-F238E27FC236}">
                <a16:creationId xmlns:a16="http://schemas.microsoft.com/office/drawing/2014/main" id="{CCB9AC6A-1D6A-4449-9F55-E14CA15B047C}"/>
              </a:ext>
            </a:extLst>
          </p:cNvPr>
          <p:cNvSpPr txBox="1"/>
          <p:nvPr/>
        </p:nvSpPr>
        <p:spPr>
          <a:xfrm>
            <a:off x="1057816" y="3169441"/>
            <a:ext cx="1098322" cy="369332"/>
          </a:xfrm>
          <a:prstGeom prst="rect">
            <a:avLst/>
          </a:prstGeom>
          <a:noFill/>
        </p:spPr>
        <p:txBody>
          <a:bodyPr wrap="square" lIns="0" tIns="0" rIns="0" bIns="0" rtlCol="0" anchor="ctr" anchorCtr="0">
            <a:spAutoFit/>
          </a:bodyPr>
          <a:lstStyle/>
          <a:p>
            <a:pPr algn="ctr"/>
            <a:r>
              <a:rPr lang="en-US" sz="1200" b="1" dirty="0"/>
              <a:t>Scheduling &amp; Registration</a:t>
            </a:r>
          </a:p>
        </p:txBody>
      </p:sp>
    </p:spTree>
    <p:extLst>
      <p:ext uri="{BB962C8B-B14F-4D97-AF65-F5344CB8AC3E}">
        <p14:creationId xmlns:p14="http://schemas.microsoft.com/office/powerpoint/2010/main" val="323701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7A3C03-2A0D-8942-9EC4-C68B240407B0}"/>
              </a:ext>
            </a:extLst>
          </p:cNvPr>
          <p:cNvPicPr>
            <a:picLocks noChangeAspect="1"/>
          </p:cNvPicPr>
          <p:nvPr/>
        </p:nvPicPr>
        <p:blipFill>
          <a:blip r:embed="rId2"/>
          <a:stretch>
            <a:fillRect/>
          </a:stretch>
        </p:blipFill>
        <p:spPr>
          <a:xfrm>
            <a:off x="3404894" y="776614"/>
            <a:ext cx="5410778" cy="3951961"/>
          </a:xfrm>
          <a:prstGeom prst="rect">
            <a:avLst/>
          </a:prstGeom>
        </p:spPr>
      </p:pic>
      <p:sp>
        <p:nvSpPr>
          <p:cNvPr id="2" name="Title 1">
            <a:extLst>
              <a:ext uri="{FF2B5EF4-FFF2-40B4-BE49-F238E27FC236}">
                <a16:creationId xmlns:a16="http://schemas.microsoft.com/office/drawing/2014/main" id="{B60E9C88-4117-634F-9698-B9856E8C1B5A}"/>
              </a:ext>
            </a:extLst>
          </p:cNvPr>
          <p:cNvSpPr>
            <a:spLocks noGrp="1"/>
          </p:cNvSpPr>
          <p:nvPr>
            <p:ph type="title"/>
          </p:nvPr>
        </p:nvSpPr>
        <p:spPr/>
        <p:txBody>
          <a:bodyPr>
            <a:normAutofit/>
          </a:bodyPr>
          <a:lstStyle/>
          <a:p>
            <a:r>
              <a:rPr lang="en-US" sz="2800" dirty="0"/>
              <a:t>Main Areas of a Claim’s Life Cycle in a Hospital</a:t>
            </a:r>
            <a:endParaRPr lang="en-US" dirty="0"/>
          </a:p>
        </p:txBody>
      </p:sp>
      <p:sp>
        <p:nvSpPr>
          <p:cNvPr id="7" name="Text Placeholder 6">
            <a:extLst>
              <a:ext uri="{FF2B5EF4-FFF2-40B4-BE49-F238E27FC236}">
                <a16:creationId xmlns:a16="http://schemas.microsoft.com/office/drawing/2014/main" id="{52B0A73F-289B-0F4C-8C17-4774F6DF6A42}"/>
              </a:ext>
            </a:extLst>
          </p:cNvPr>
          <p:cNvSpPr>
            <a:spLocks noGrp="1"/>
          </p:cNvSpPr>
          <p:nvPr>
            <p:ph type="body" sz="quarter" idx="13"/>
          </p:nvPr>
        </p:nvSpPr>
        <p:spPr>
          <a:xfrm>
            <a:off x="411172" y="1417007"/>
            <a:ext cx="2419710" cy="2511469"/>
          </a:xfrm>
          <a:prstGeom prst="roundRect">
            <a:avLst>
              <a:gd name="adj" fmla="val 4731"/>
            </a:avLst>
          </a:prstGeom>
          <a:ln cap="rnd">
            <a:solidFill>
              <a:schemeClr val="bg1">
                <a:lumMod val="75000"/>
              </a:schemeClr>
            </a:solidFill>
            <a:prstDash val="dash"/>
          </a:ln>
        </p:spPr>
        <p:txBody>
          <a:bodyPr lIns="91440" tIns="91440" rIns="91440" bIns="91440" anchor="t" anchorCtr="0">
            <a:noAutofit/>
          </a:bodyPr>
          <a:lstStyle/>
          <a:p>
            <a:r>
              <a:rPr lang="en-US" sz="1700" dirty="0"/>
              <a:t>Registration</a:t>
            </a:r>
          </a:p>
          <a:p>
            <a:pPr marL="0" lvl="1" indent="0">
              <a:spcBef>
                <a:spcPts val="375"/>
              </a:spcBef>
              <a:buNone/>
            </a:pPr>
            <a:r>
              <a:rPr lang="en-US" sz="1200" dirty="0"/>
              <a:t>The area in which patients are registered for services (can also be done over the phone). This is where patients provide demographic and insurance information that is used to begin the medical record for the service and create the bill. Registration is in the front-end of the revenue cycle, in Patient Access.</a:t>
            </a:r>
          </a:p>
        </p:txBody>
      </p:sp>
      <p:sp>
        <p:nvSpPr>
          <p:cNvPr id="4" name="Slide Number Placeholder 3">
            <a:extLst>
              <a:ext uri="{FF2B5EF4-FFF2-40B4-BE49-F238E27FC236}">
                <a16:creationId xmlns:a16="http://schemas.microsoft.com/office/drawing/2014/main" id="{6D8D77B7-4C93-F14C-9832-3D7E83777058}"/>
              </a:ext>
            </a:extLst>
          </p:cNvPr>
          <p:cNvSpPr>
            <a:spLocks noGrp="1"/>
          </p:cNvSpPr>
          <p:nvPr>
            <p:ph type="sldNum" sz="quarter" idx="14"/>
          </p:nvPr>
        </p:nvSpPr>
        <p:spPr/>
        <p:txBody>
          <a:bodyPr/>
          <a:lstStyle/>
          <a:p>
            <a:fld id="{F0C22504-BBC8-2042-BA97-C1929195E00D}" type="slidenum">
              <a:rPr lang="en-US" smtClean="0"/>
              <a:pPr/>
              <a:t>6</a:t>
            </a:fld>
            <a:endParaRPr lang="en-US" dirty="0"/>
          </a:p>
        </p:txBody>
      </p:sp>
      <p:cxnSp>
        <p:nvCxnSpPr>
          <p:cNvPr id="8" name="Elbow Connector 7">
            <a:extLst>
              <a:ext uri="{FF2B5EF4-FFF2-40B4-BE49-F238E27FC236}">
                <a16:creationId xmlns:a16="http://schemas.microsoft.com/office/drawing/2014/main" id="{D53C77BD-02ED-2741-B924-727EA5D7E80C}"/>
              </a:ext>
            </a:extLst>
          </p:cNvPr>
          <p:cNvCxnSpPr>
            <a:cxnSpLocks/>
          </p:cNvCxnSpPr>
          <p:nvPr/>
        </p:nvCxnSpPr>
        <p:spPr>
          <a:xfrm rot="10800000">
            <a:off x="2870500" y="2605415"/>
            <a:ext cx="799626" cy="626301"/>
          </a:xfrm>
          <a:prstGeom prst="bentConnector3">
            <a:avLst>
              <a:gd name="adj1" fmla="val 50000"/>
            </a:avLst>
          </a:prstGeom>
          <a:ln w="9525" cap="rnd">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495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69AE704-D752-8348-8D3E-BBAFF30AA2B1}"/>
              </a:ext>
            </a:extLst>
          </p:cNvPr>
          <p:cNvPicPr>
            <a:picLocks noChangeAspect="1"/>
          </p:cNvPicPr>
          <p:nvPr/>
        </p:nvPicPr>
        <p:blipFill>
          <a:blip r:embed="rId2"/>
          <a:stretch>
            <a:fillRect/>
          </a:stretch>
        </p:blipFill>
        <p:spPr>
          <a:xfrm>
            <a:off x="3404893" y="776614"/>
            <a:ext cx="5405450" cy="3948069"/>
          </a:xfrm>
          <a:prstGeom prst="rect">
            <a:avLst/>
          </a:prstGeom>
        </p:spPr>
      </p:pic>
      <p:sp>
        <p:nvSpPr>
          <p:cNvPr id="2" name="Title 1">
            <a:extLst>
              <a:ext uri="{FF2B5EF4-FFF2-40B4-BE49-F238E27FC236}">
                <a16:creationId xmlns:a16="http://schemas.microsoft.com/office/drawing/2014/main" id="{B60E9C88-4117-634F-9698-B9856E8C1B5A}"/>
              </a:ext>
            </a:extLst>
          </p:cNvPr>
          <p:cNvSpPr>
            <a:spLocks noGrp="1"/>
          </p:cNvSpPr>
          <p:nvPr>
            <p:ph type="title"/>
          </p:nvPr>
        </p:nvSpPr>
        <p:spPr/>
        <p:txBody>
          <a:bodyPr>
            <a:normAutofit/>
          </a:bodyPr>
          <a:lstStyle/>
          <a:p>
            <a:r>
              <a:rPr lang="en-US" sz="2800" dirty="0"/>
              <a:t>Main Areas of a Claim’s Life Cycle in a Hospital</a:t>
            </a:r>
            <a:endParaRPr lang="en-US" dirty="0"/>
          </a:p>
        </p:txBody>
      </p:sp>
      <p:sp>
        <p:nvSpPr>
          <p:cNvPr id="7" name="Text Placeholder 6">
            <a:extLst>
              <a:ext uri="{FF2B5EF4-FFF2-40B4-BE49-F238E27FC236}">
                <a16:creationId xmlns:a16="http://schemas.microsoft.com/office/drawing/2014/main" id="{52B0A73F-289B-0F4C-8C17-4774F6DF6A42}"/>
              </a:ext>
            </a:extLst>
          </p:cNvPr>
          <p:cNvSpPr>
            <a:spLocks noGrp="1"/>
          </p:cNvSpPr>
          <p:nvPr>
            <p:ph type="body" sz="quarter" idx="13"/>
          </p:nvPr>
        </p:nvSpPr>
        <p:spPr>
          <a:xfrm>
            <a:off x="411172" y="945003"/>
            <a:ext cx="2764176" cy="3485705"/>
          </a:xfrm>
          <a:prstGeom prst="roundRect">
            <a:avLst>
              <a:gd name="adj" fmla="val 4731"/>
            </a:avLst>
          </a:prstGeom>
          <a:ln cap="rnd">
            <a:solidFill>
              <a:schemeClr val="bg1">
                <a:lumMod val="75000"/>
              </a:schemeClr>
            </a:solidFill>
            <a:prstDash val="dash"/>
          </a:ln>
        </p:spPr>
        <p:txBody>
          <a:bodyPr lIns="91440" tIns="91440" rIns="91440" bIns="91440" anchor="t" anchorCtr="0">
            <a:noAutofit/>
          </a:bodyPr>
          <a:lstStyle/>
          <a:p>
            <a:r>
              <a:rPr lang="en-US" sz="1700" dirty="0"/>
              <a:t>Documentation, Coding, &amp; Charge Capture</a:t>
            </a:r>
          </a:p>
          <a:p>
            <a:pPr marL="0" lvl="1" indent="0">
              <a:spcBef>
                <a:spcPts val="375"/>
              </a:spcBef>
              <a:buNone/>
            </a:pPr>
            <a:r>
              <a:rPr lang="en-US" sz="1200" dirty="0"/>
              <a:t>This is the revenue-generating portion of the life cycle. Once a patient receives care from doctors, nurses, and technicians, those services are recorded in the patient’s medical record. Each service has a special code and associated charge or cost, that is then added to the bill. Services, as well as equipment provided in operating rooms, patient rooms, emergency department, and lab and imaging, need charge capture and coding. This middle of the revenue cycle, also called </a:t>
            </a:r>
            <a:br>
              <a:rPr lang="en-US" sz="1200" dirty="0"/>
            </a:br>
            <a:r>
              <a:rPr lang="en-US" sz="1200" dirty="0"/>
              <a:t>“mid-cycle.”</a:t>
            </a:r>
          </a:p>
        </p:txBody>
      </p:sp>
      <p:sp>
        <p:nvSpPr>
          <p:cNvPr id="4" name="Slide Number Placeholder 3">
            <a:extLst>
              <a:ext uri="{FF2B5EF4-FFF2-40B4-BE49-F238E27FC236}">
                <a16:creationId xmlns:a16="http://schemas.microsoft.com/office/drawing/2014/main" id="{6D8D77B7-4C93-F14C-9832-3D7E83777058}"/>
              </a:ext>
            </a:extLst>
          </p:cNvPr>
          <p:cNvSpPr>
            <a:spLocks noGrp="1"/>
          </p:cNvSpPr>
          <p:nvPr>
            <p:ph type="sldNum" sz="quarter" idx="14"/>
          </p:nvPr>
        </p:nvSpPr>
        <p:spPr/>
        <p:txBody>
          <a:bodyPr/>
          <a:lstStyle/>
          <a:p>
            <a:fld id="{F0C22504-BBC8-2042-BA97-C1929195E00D}" type="slidenum">
              <a:rPr lang="en-US" smtClean="0"/>
              <a:pPr/>
              <a:t>7</a:t>
            </a:fld>
            <a:endParaRPr lang="en-US" dirty="0"/>
          </a:p>
        </p:txBody>
      </p:sp>
      <p:cxnSp>
        <p:nvCxnSpPr>
          <p:cNvPr id="8" name="Elbow Connector 7">
            <a:extLst>
              <a:ext uri="{FF2B5EF4-FFF2-40B4-BE49-F238E27FC236}">
                <a16:creationId xmlns:a16="http://schemas.microsoft.com/office/drawing/2014/main" id="{D53C77BD-02ED-2741-B924-727EA5D7E80C}"/>
              </a:ext>
            </a:extLst>
          </p:cNvPr>
          <p:cNvCxnSpPr>
            <a:cxnSpLocks/>
          </p:cNvCxnSpPr>
          <p:nvPr/>
        </p:nvCxnSpPr>
        <p:spPr>
          <a:xfrm rot="10800000" flipV="1">
            <a:off x="3175349" y="2317315"/>
            <a:ext cx="770353" cy="355426"/>
          </a:xfrm>
          <a:prstGeom prst="bentConnector3">
            <a:avLst>
              <a:gd name="adj1" fmla="val 50000"/>
            </a:avLst>
          </a:prstGeom>
          <a:ln w="9525" cap="rnd">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133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F1DF90-7A0D-E249-8EBB-4C717143A69F}"/>
              </a:ext>
            </a:extLst>
          </p:cNvPr>
          <p:cNvPicPr>
            <a:picLocks noChangeAspect="1"/>
          </p:cNvPicPr>
          <p:nvPr/>
        </p:nvPicPr>
        <p:blipFill>
          <a:blip r:embed="rId2"/>
          <a:stretch>
            <a:fillRect/>
          </a:stretch>
        </p:blipFill>
        <p:spPr>
          <a:xfrm>
            <a:off x="354805" y="776614"/>
            <a:ext cx="5408379" cy="3950208"/>
          </a:xfrm>
          <a:prstGeom prst="rect">
            <a:avLst/>
          </a:prstGeom>
        </p:spPr>
      </p:pic>
      <p:sp>
        <p:nvSpPr>
          <p:cNvPr id="2" name="Title 1">
            <a:extLst>
              <a:ext uri="{FF2B5EF4-FFF2-40B4-BE49-F238E27FC236}">
                <a16:creationId xmlns:a16="http://schemas.microsoft.com/office/drawing/2014/main" id="{B60E9C88-4117-634F-9698-B9856E8C1B5A}"/>
              </a:ext>
            </a:extLst>
          </p:cNvPr>
          <p:cNvSpPr>
            <a:spLocks noGrp="1"/>
          </p:cNvSpPr>
          <p:nvPr>
            <p:ph type="title"/>
          </p:nvPr>
        </p:nvSpPr>
        <p:spPr/>
        <p:txBody>
          <a:bodyPr>
            <a:normAutofit/>
          </a:bodyPr>
          <a:lstStyle/>
          <a:p>
            <a:r>
              <a:rPr lang="en-US" sz="2800" dirty="0"/>
              <a:t>Main Areas of a Claim’s Life Cycle in a Hospital</a:t>
            </a:r>
            <a:endParaRPr lang="en-US" dirty="0"/>
          </a:p>
        </p:txBody>
      </p:sp>
      <p:sp>
        <p:nvSpPr>
          <p:cNvPr id="7" name="Text Placeholder 6">
            <a:extLst>
              <a:ext uri="{FF2B5EF4-FFF2-40B4-BE49-F238E27FC236}">
                <a16:creationId xmlns:a16="http://schemas.microsoft.com/office/drawing/2014/main" id="{52B0A73F-289B-0F4C-8C17-4774F6DF6A42}"/>
              </a:ext>
            </a:extLst>
          </p:cNvPr>
          <p:cNvSpPr>
            <a:spLocks noGrp="1"/>
          </p:cNvSpPr>
          <p:nvPr>
            <p:ph type="body" sz="quarter" idx="13"/>
          </p:nvPr>
        </p:nvSpPr>
        <p:spPr>
          <a:xfrm>
            <a:off x="6594952" y="1508436"/>
            <a:ext cx="2119461" cy="2332972"/>
          </a:xfrm>
          <a:prstGeom prst="roundRect">
            <a:avLst>
              <a:gd name="adj" fmla="val 4731"/>
            </a:avLst>
          </a:prstGeom>
          <a:ln cap="rnd">
            <a:solidFill>
              <a:schemeClr val="bg1">
                <a:lumMod val="75000"/>
              </a:schemeClr>
            </a:solidFill>
            <a:prstDash val="dash"/>
          </a:ln>
        </p:spPr>
        <p:txBody>
          <a:bodyPr lIns="91440" tIns="91440" rIns="91440" bIns="91440" anchor="t" anchorCtr="0">
            <a:noAutofit/>
          </a:bodyPr>
          <a:lstStyle/>
          <a:p>
            <a:r>
              <a:rPr lang="en-US" sz="1700" dirty="0"/>
              <a:t>Business Office</a:t>
            </a:r>
          </a:p>
          <a:p>
            <a:pPr marL="0" lvl="1" indent="0">
              <a:spcBef>
                <a:spcPts val="375"/>
              </a:spcBef>
              <a:buNone/>
            </a:pPr>
            <a:r>
              <a:rPr lang="en-US" sz="1200" dirty="0"/>
              <a:t>The area in which the administrative tasks of billing (submitting the claim to insurance or sending the bill to the patient), collecting and posting payments, following-up, and appealing underpayments and denials occurs. This is the back-end of the revenue cycle.</a:t>
            </a:r>
          </a:p>
        </p:txBody>
      </p:sp>
      <p:sp>
        <p:nvSpPr>
          <p:cNvPr id="4" name="Slide Number Placeholder 3">
            <a:extLst>
              <a:ext uri="{FF2B5EF4-FFF2-40B4-BE49-F238E27FC236}">
                <a16:creationId xmlns:a16="http://schemas.microsoft.com/office/drawing/2014/main" id="{6D8D77B7-4C93-F14C-9832-3D7E83777058}"/>
              </a:ext>
            </a:extLst>
          </p:cNvPr>
          <p:cNvSpPr>
            <a:spLocks noGrp="1"/>
          </p:cNvSpPr>
          <p:nvPr>
            <p:ph type="sldNum" sz="quarter" idx="14"/>
          </p:nvPr>
        </p:nvSpPr>
        <p:spPr/>
        <p:txBody>
          <a:bodyPr/>
          <a:lstStyle/>
          <a:p>
            <a:fld id="{F0C22504-BBC8-2042-BA97-C1929195E00D}" type="slidenum">
              <a:rPr lang="en-US" smtClean="0"/>
              <a:pPr/>
              <a:t>8</a:t>
            </a:fld>
            <a:endParaRPr lang="en-US" dirty="0"/>
          </a:p>
        </p:txBody>
      </p:sp>
      <p:cxnSp>
        <p:nvCxnSpPr>
          <p:cNvPr id="8" name="Elbow Connector 7">
            <a:extLst>
              <a:ext uri="{FF2B5EF4-FFF2-40B4-BE49-F238E27FC236}">
                <a16:creationId xmlns:a16="http://schemas.microsoft.com/office/drawing/2014/main" id="{D53C77BD-02ED-2741-B924-727EA5D7E80C}"/>
              </a:ext>
            </a:extLst>
          </p:cNvPr>
          <p:cNvCxnSpPr>
            <a:cxnSpLocks/>
          </p:cNvCxnSpPr>
          <p:nvPr/>
        </p:nvCxnSpPr>
        <p:spPr>
          <a:xfrm>
            <a:off x="5561556" y="1922745"/>
            <a:ext cx="970767" cy="752177"/>
          </a:xfrm>
          <a:prstGeom prst="bentConnector3">
            <a:avLst>
              <a:gd name="adj1" fmla="val 50000"/>
            </a:avLst>
          </a:prstGeom>
          <a:ln w="9525" cap="rnd">
            <a:solidFill>
              <a:schemeClr val="bg1">
                <a:lumMod val="7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938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5757-7325-1842-A42B-852874DD7618}"/>
              </a:ext>
            </a:extLst>
          </p:cNvPr>
          <p:cNvSpPr>
            <a:spLocks noGrp="1"/>
          </p:cNvSpPr>
          <p:nvPr>
            <p:ph type="title"/>
          </p:nvPr>
        </p:nvSpPr>
        <p:spPr/>
        <p:txBody>
          <a:bodyPr/>
          <a:lstStyle/>
          <a:p>
            <a:r>
              <a:rPr lang="en-US" dirty="0"/>
              <a:t>Topic 2: Front-End Functions</a:t>
            </a:r>
          </a:p>
        </p:txBody>
      </p:sp>
      <p:sp>
        <p:nvSpPr>
          <p:cNvPr id="4" name="Slide Number Placeholder 3">
            <a:extLst>
              <a:ext uri="{FF2B5EF4-FFF2-40B4-BE49-F238E27FC236}">
                <a16:creationId xmlns:a16="http://schemas.microsoft.com/office/drawing/2014/main" id="{45DC9540-C58A-6146-9922-FE75368CE6EA}"/>
              </a:ext>
            </a:extLst>
          </p:cNvPr>
          <p:cNvSpPr>
            <a:spLocks noGrp="1"/>
          </p:cNvSpPr>
          <p:nvPr>
            <p:ph type="sldNum" sz="quarter" idx="14"/>
          </p:nvPr>
        </p:nvSpPr>
        <p:spPr/>
        <p:txBody>
          <a:bodyPr/>
          <a:lstStyle/>
          <a:p>
            <a:fld id="{F0C22504-BBC8-2042-BA97-C1929195E00D}" type="slidenum">
              <a:rPr lang="en-US" smtClean="0"/>
              <a:pPr/>
              <a:t>9</a:t>
            </a:fld>
            <a:endParaRPr lang="en-US" dirty="0"/>
          </a:p>
        </p:txBody>
      </p:sp>
      <p:sp>
        <p:nvSpPr>
          <p:cNvPr id="5" name="Triangle 4">
            <a:extLst>
              <a:ext uri="{FF2B5EF4-FFF2-40B4-BE49-F238E27FC236}">
                <a16:creationId xmlns:a16="http://schemas.microsoft.com/office/drawing/2014/main" id="{F159B58E-5AED-0D46-894B-47C8502F53DE}"/>
              </a:ext>
            </a:extLst>
          </p:cNvPr>
          <p:cNvSpPr/>
          <p:nvPr/>
        </p:nvSpPr>
        <p:spPr>
          <a:xfrm rot="10800000">
            <a:off x="609599" y="794871"/>
            <a:ext cx="4219388" cy="992026"/>
          </a:xfrm>
          <a:prstGeom prst="triangle">
            <a:avLst/>
          </a:prstGeom>
          <a:gradFill flip="none" rotWithShape="1">
            <a:gsLst>
              <a:gs pos="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712721E3-28E0-C640-8F5B-047C00468726}"/>
              </a:ext>
            </a:extLst>
          </p:cNvPr>
          <p:cNvSpPr>
            <a:spLocks noGrp="1"/>
          </p:cNvSpPr>
          <p:nvPr>
            <p:ph type="body" sz="quarter" idx="13"/>
          </p:nvPr>
        </p:nvSpPr>
        <p:spPr>
          <a:xfrm>
            <a:off x="4990353" y="906297"/>
            <a:ext cx="3520141" cy="913003"/>
          </a:xfrm>
        </p:spPr>
        <p:txBody>
          <a:bodyPr>
            <a:noAutofit/>
          </a:bodyPr>
          <a:lstStyle/>
          <a:p>
            <a:pPr marL="119063" lvl="1" indent="-119063">
              <a:spcBef>
                <a:spcPts val="600"/>
              </a:spcBef>
            </a:pPr>
            <a:r>
              <a:rPr lang="en-US" sz="1200" dirty="0"/>
              <a:t>Patient Access </a:t>
            </a:r>
            <a:r>
              <a:rPr lang="en-US" sz="1200" i="1" dirty="0"/>
              <a:t>(Scheduling, Pre/Registration, Insurance Verification)</a:t>
            </a:r>
          </a:p>
          <a:p>
            <a:pPr marL="119063" lvl="1" indent="-119063">
              <a:spcBef>
                <a:spcPts val="600"/>
              </a:spcBef>
            </a:pPr>
            <a:r>
              <a:rPr lang="en-US" sz="1200" dirty="0"/>
              <a:t>Authorization</a:t>
            </a:r>
          </a:p>
          <a:p>
            <a:pPr marL="119063" lvl="1" indent="-119063">
              <a:spcBef>
                <a:spcPts val="600"/>
              </a:spcBef>
            </a:pPr>
            <a:r>
              <a:rPr lang="en-US" sz="1200" dirty="0"/>
              <a:t>Utilization Management/Case Management</a:t>
            </a:r>
          </a:p>
        </p:txBody>
      </p:sp>
      <p:sp>
        <p:nvSpPr>
          <p:cNvPr id="7" name="Text Placeholder 2">
            <a:extLst>
              <a:ext uri="{FF2B5EF4-FFF2-40B4-BE49-F238E27FC236}">
                <a16:creationId xmlns:a16="http://schemas.microsoft.com/office/drawing/2014/main" id="{745D679E-AAFE-424E-961B-3633632E397B}"/>
              </a:ext>
            </a:extLst>
          </p:cNvPr>
          <p:cNvSpPr txBox="1">
            <a:spLocks/>
          </p:cNvSpPr>
          <p:nvPr/>
        </p:nvSpPr>
        <p:spPr>
          <a:xfrm>
            <a:off x="4990353" y="2317405"/>
            <a:ext cx="3520141" cy="913003"/>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Clinical Documentation &amp; Coding</a:t>
            </a:r>
          </a:p>
          <a:p>
            <a:pPr marL="119063" lvl="1" indent="-119063">
              <a:spcBef>
                <a:spcPts val="600"/>
              </a:spcBef>
              <a:buClr>
                <a:schemeClr val="bg2">
                  <a:lumMod val="40000"/>
                  <a:lumOff val="60000"/>
                </a:schemeClr>
              </a:buClr>
            </a:pPr>
            <a:r>
              <a:rPr lang="en-US" sz="1200" dirty="0">
                <a:solidFill>
                  <a:schemeClr val="bg1">
                    <a:lumMod val="75000"/>
                  </a:schemeClr>
                </a:solidFill>
              </a:rPr>
              <a:t>Charge Capture</a:t>
            </a:r>
          </a:p>
          <a:p>
            <a:pPr marL="119063" lvl="1" indent="-119063">
              <a:spcBef>
                <a:spcPts val="600"/>
              </a:spcBef>
              <a:buClr>
                <a:schemeClr val="bg2">
                  <a:lumMod val="40000"/>
                  <a:lumOff val="60000"/>
                </a:schemeClr>
              </a:buClr>
            </a:pPr>
            <a:r>
              <a:rPr lang="en-US" sz="1200" dirty="0">
                <a:solidFill>
                  <a:schemeClr val="bg1">
                    <a:lumMod val="75000"/>
                  </a:schemeClr>
                </a:solidFill>
              </a:rPr>
              <a:t>Charge Description Master Maintenance</a:t>
            </a:r>
          </a:p>
        </p:txBody>
      </p:sp>
      <p:sp>
        <p:nvSpPr>
          <p:cNvPr id="8" name="Text Placeholder 2">
            <a:extLst>
              <a:ext uri="{FF2B5EF4-FFF2-40B4-BE49-F238E27FC236}">
                <a16:creationId xmlns:a16="http://schemas.microsoft.com/office/drawing/2014/main" id="{14B4E66F-EC3D-E647-AF1E-36B287B5E191}"/>
              </a:ext>
            </a:extLst>
          </p:cNvPr>
          <p:cNvSpPr txBox="1">
            <a:spLocks/>
          </p:cNvSpPr>
          <p:nvPr/>
        </p:nvSpPr>
        <p:spPr>
          <a:xfrm>
            <a:off x="4990353" y="3741362"/>
            <a:ext cx="1727200" cy="807716"/>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Claim Generation</a:t>
            </a:r>
          </a:p>
          <a:p>
            <a:pPr marL="119063" lvl="1" indent="-119063">
              <a:spcBef>
                <a:spcPts val="600"/>
              </a:spcBef>
              <a:buClr>
                <a:schemeClr val="bg2">
                  <a:lumMod val="40000"/>
                  <a:lumOff val="60000"/>
                </a:schemeClr>
              </a:buClr>
            </a:pPr>
            <a:r>
              <a:rPr lang="en-US" sz="1200" dirty="0">
                <a:solidFill>
                  <a:schemeClr val="bg1">
                    <a:lumMod val="75000"/>
                  </a:schemeClr>
                </a:solidFill>
              </a:rPr>
              <a:t>Claim Submission</a:t>
            </a:r>
          </a:p>
          <a:p>
            <a:pPr marL="119063" lvl="1" indent="-119063">
              <a:spcBef>
                <a:spcPts val="600"/>
              </a:spcBef>
              <a:buClr>
                <a:schemeClr val="bg2">
                  <a:lumMod val="40000"/>
                  <a:lumOff val="60000"/>
                </a:schemeClr>
              </a:buClr>
            </a:pPr>
            <a:r>
              <a:rPr lang="en-US" sz="1200" dirty="0">
                <a:solidFill>
                  <a:schemeClr val="bg1">
                    <a:lumMod val="75000"/>
                  </a:schemeClr>
                </a:solidFill>
              </a:rPr>
              <a:t>Contract Management</a:t>
            </a:r>
          </a:p>
        </p:txBody>
      </p:sp>
      <p:cxnSp>
        <p:nvCxnSpPr>
          <p:cNvPr id="9" name="Straight Connector 8">
            <a:extLst>
              <a:ext uri="{FF2B5EF4-FFF2-40B4-BE49-F238E27FC236}">
                <a16:creationId xmlns:a16="http://schemas.microsoft.com/office/drawing/2014/main" id="{AA000E3F-E654-D84E-A434-35588D36247E}"/>
              </a:ext>
            </a:extLst>
          </p:cNvPr>
          <p:cNvCxnSpPr/>
          <p:nvPr/>
        </p:nvCxnSpPr>
        <p:spPr>
          <a:xfrm flipH="1">
            <a:off x="609600" y="794871"/>
            <a:ext cx="790089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37679D-0713-A045-933C-C7C6072BBB34}"/>
              </a:ext>
            </a:extLst>
          </p:cNvPr>
          <p:cNvSpPr txBox="1"/>
          <p:nvPr/>
        </p:nvSpPr>
        <p:spPr>
          <a:xfrm>
            <a:off x="1093693" y="824755"/>
            <a:ext cx="3257177" cy="784830"/>
          </a:xfrm>
          <a:prstGeom prst="rect">
            <a:avLst/>
          </a:prstGeom>
          <a:noFill/>
        </p:spPr>
        <p:txBody>
          <a:bodyPr wrap="square" rtlCol="0">
            <a:spAutoFit/>
          </a:bodyPr>
          <a:lstStyle/>
          <a:p>
            <a:pPr algn="ctr"/>
            <a:r>
              <a:rPr lang="en-US" sz="1800" b="1" dirty="0">
                <a:solidFill>
                  <a:schemeClr val="accent1"/>
                </a:solidFill>
              </a:rPr>
              <a:t>Front-End</a:t>
            </a:r>
          </a:p>
          <a:p>
            <a:pPr algn="ctr"/>
            <a:r>
              <a:rPr lang="en-US" b="1" dirty="0">
                <a:solidFill>
                  <a:schemeClr val="bg1">
                    <a:lumMod val="50000"/>
                  </a:schemeClr>
                </a:solidFill>
              </a:rPr>
              <a:t>Front Office </a:t>
            </a:r>
            <a:br>
              <a:rPr lang="en-US" b="1" dirty="0">
                <a:solidFill>
                  <a:schemeClr val="bg1">
                    <a:lumMod val="50000"/>
                  </a:schemeClr>
                </a:solidFill>
              </a:rPr>
            </a:br>
            <a:r>
              <a:rPr lang="en-US" b="1" dirty="0">
                <a:solidFill>
                  <a:schemeClr val="bg1">
                    <a:lumMod val="50000"/>
                  </a:schemeClr>
                </a:solidFill>
              </a:rPr>
              <a:t>Tasks</a:t>
            </a:r>
          </a:p>
        </p:txBody>
      </p:sp>
      <p:sp>
        <p:nvSpPr>
          <p:cNvPr id="11" name="Triangle 10">
            <a:extLst>
              <a:ext uri="{FF2B5EF4-FFF2-40B4-BE49-F238E27FC236}">
                <a16:creationId xmlns:a16="http://schemas.microsoft.com/office/drawing/2014/main" id="{53B5FC73-FC22-004A-BFAF-77F92602BC88}"/>
              </a:ext>
            </a:extLst>
          </p:cNvPr>
          <p:cNvSpPr/>
          <p:nvPr/>
        </p:nvSpPr>
        <p:spPr>
          <a:xfrm rot="10800000">
            <a:off x="609599" y="2202519"/>
            <a:ext cx="4219388" cy="992026"/>
          </a:xfrm>
          <a:prstGeom prst="triangle">
            <a:avLst/>
          </a:prstGeom>
          <a:gradFill flip="none" rotWithShape="1">
            <a:gsLst>
              <a:gs pos="0">
                <a:schemeClr val="bg1">
                  <a:lumMod val="95000"/>
                  <a:alpha val="49000"/>
                </a:schemeClr>
              </a:gs>
              <a:gs pos="100000">
                <a:schemeClr val="bg1">
                  <a:lumMod val="75000"/>
                  <a:alpha val="4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3EFA66B-E7BA-4040-8456-CC3DE013551C}"/>
              </a:ext>
            </a:extLst>
          </p:cNvPr>
          <p:cNvCxnSpPr/>
          <p:nvPr/>
        </p:nvCxnSpPr>
        <p:spPr>
          <a:xfrm flipH="1">
            <a:off x="609600" y="2202519"/>
            <a:ext cx="7900894" cy="0"/>
          </a:xfrm>
          <a:prstGeom prst="line">
            <a:avLst/>
          </a:prstGeom>
          <a:ln w="12700">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DDD2308-30AD-6643-90EE-5E4EE6200525}"/>
              </a:ext>
            </a:extLst>
          </p:cNvPr>
          <p:cNvSpPr txBox="1"/>
          <p:nvPr/>
        </p:nvSpPr>
        <p:spPr>
          <a:xfrm>
            <a:off x="1093693" y="2232403"/>
            <a:ext cx="3257177" cy="784830"/>
          </a:xfrm>
          <a:prstGeom prst="rect">
            <a:avLst/>
          </a:prstGeom>
          <a:noFill/>
        </p:spPr>
        <p:txBody>
          <a:bodyPr wrap="square" rtlCol="0">
            <a:spAutoFit/>
          </a:bodyPr>
          <a:lstStyle/>
          <a:p>
            <a:pPr algn="ctr"/>
            <a:r>
              <a:rPr lang="en-US" sz="1800" b="1" dirty="0">
                <a:solidFill>
                  <a:schemeClr val="accent1">
                    <a:lumMod val="40000"/>
                    <a:lumOff val="60000"/>
                  </a:schemeClr>
                </a:solidFill>
              </a:rPr>
              <a:t>Mid-Cycle</a:t>
            </a:r>
          </a:p>
          <a:p>
            <a:pPr algn="ctr"/>
            <a:r>
              <a:rPr lang="en-US" b="1" dirty="0">
                <a:solidFill>
                  <a:schemeClr val="bg1">
                    <a:lumMod val="85000"/>
                  </a:schemeClr>
                </a:solidFill>
              </a:rPr>
              <a:t>Revenue-Producing </a:t>
            </a:r>
            <a:br>
              <a:rPr lang="en-US" b="1" dirty="0">
                <a:solidFill>
                  <a:schemeClr val="bg1">
                    <a:lumMod val="85000"/>
                  </a:schemeClr>
                </a:solidFill>
              </a:rPr>
            </a:br>
            <a:r>
              <a:rPr lang="en-US" b="1" dirty="0">
                <a:solidFill>
                  <a:schemeClr val="bg1">
                    <a:lumMod val="85000"/>
                  </a:schemeClr>
                </a:solidFill>
              </a:rPr>
              <a:t>Tasks</a:t>
            </a:r>
          </a:p>
        </p:txBody>
      </p:sp>
      <p:sp>
        <p:nvSpPr>
          <p:cNvPr id="14" name="Triangle 13">
            <a:extLst>
              <a:ext uri="{FF2B5EF4-FFF2-40B4-BE49-F238E27FC236}">
                <a16:creationId xmlns:a16="http://schemas.microsoft.com/office/drawing/2014/main" id="{9CF09EA3-8CCC-3848-AF95-90EF0AEF7D7A}"/>
              </a:ext>
            </a:extLst>
          </p:cNvPr>
          <p:cNvSpPr/>
          <p:nvPr/>
        </p:nvSpPr>
        <p:spPr>
          <a:xfrm rot="10800000">
            <a:off x="609599" y="3628698"/>
            <a:ext cx="4219388" cy="992026"/>
          </a:xfrm>
          <a:prstGeom prst="triangle">
            <a:avLst/>
          </a:prstGeom>
          <a:gradFill flip="none" rotWithShape="1">
            <a:gsLst>
              <a:gs pos="0">
                <a:schemeClr val="bg1">
                  <a:lumMod val="95000"/>
                  <a:alpha val="49000"/>
                </a:schemeClr>
              </a:gs>
              <a:gs pos="100000">
                <a:schemeClr val="bg1">
                  <a:lumMod val="75000"/>
                  <a:alpha val="4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C26B1FE9-6AF2-0C48-922E-A86CC8599C92}"/>
              </a:ext>
            </a:extLst>
          </p:cNvPr>
          <p:cNvCxnSpPr/>
          <p:nvPr/>
        </p:nvCxnSpPr>
        <p:spPr>
          <a:xfrm flipH="1">
            <a:off x="609600" y="3628698"/>
            <a:ext cx="7900894" cy="0"/>
          </a:xfrm>
          <a:prstGeom prst="line">
            <a:avLst/>
          </a:prstGeom>
          <a:ln w="12700">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07D730F-D195-6249-BC63-F47D3600C110}"/>
              </a:ext>
            </a:extLst>
          </p:cNvPr>
          <p:cNvSpPr txBox="1"/>
          <p:nvPr/>
        </p:nvSpPr>
        <p:spPr>
          <a:xfrm>
            <a:off x="1093693" y="3658582"/>
            <a:ext cx="3257177" cy="784830"/>
          </a:xfrm>
          <a:prstGeom prst="rect">
            <a:avLst/>
          </a:prstGeom>
          <a:noFill/>
        </p:spPr>
        <p:txBody>
          <a:bodyPr wrap="square" rtlCol="0">
            <a:spAutoFit/>
          </a:bodyPr>
          <a:lstStyle/>
          <a:p>
            <a:pPr algn="ctr"/>
            <a:r>
              <a:rPr lang="en-US" sz="1800" b="1" dirty="0">
                <a:solidFill>
                  <a:schemeClr val="accent1">
                    <a:lumMod val="40000"/>
                    <a:lumOff val="60000"/>
                  </a:schemeClr>
                </a:solidFill>
              </a:rPr>
              <a:t>Back-End</a:t>
            </a:r>
          </a:p>
          <a:p>
            <a:pPr algn="ctr"/>
            <a:r>
              <a:rPr lang="en-US" b="1" dirty="0">
                <a:solidFill>
                  <a:schemeClr val="bg1">
                    <a:lumMod val="85000"/>
                  </a:schemeClr>
                </a:solidFill>
              </a:rPr>
              <a:t>Back Office </a:t>
            </a:r>
            <a:br>
              <a:rPr lang="en-US" b="1" dirty="0">
                <a:solidFill>
                  <a:schemeClr val="bg1">
                    <a:lumMod val="85000"/>
                  </a:schemeClr>
                </a:solidFill>
              </a:rPr>
            </a:br>
            <a:r>
              <a:rPr lang="en-US" b="1" dirty="0">
                <a:solidFill>
                  <a:schemeClr val="bg1">
                    <a:lumMod val="85000"/>
                  </a:schemeClr>
                </a:solidFill>
              </a:rPr>
              <a:t>Tasks</a:t>
            </a:r>
          </a:p>
        </p:txBody>
      </p:sp>
      <p:sp>
        <p:nvSpPr>
          <p:cNvPr id="17" name="Text Placeholder 2">
            <a:extLst>
              <a:ext uri="{FF2B5EF4-FFF2-40B4-BE49-F238E27FC236}">
                <a16:creationId xmlns:a16="http://schemas.microsoft.com/office/drawing/2014/main" id="{9B69DBF5-400B-9048-82DA-1B555D11D2BE}"/>
              </a:ext>
            </a:extLst>
          </p:cNvPr>
          <p:cNvSpPr txBox="1">
            <a:spLocks/>
          </p:cNvSpPr>
          <p:nvPr/>
        </p:nvSpPr>
        <p:spPr>
          <a:xfrm>
            <a:off x="6949861" y="3741362"/>
            <a:ext cx="1560633" cy="807716"/>
          </a:xfrm>
          <a:prstGeom prst="rect">
            <a:avLst/>
          </a:prstGeom>
        </p:spPr>
        <p:txBody>
          <a:bodyPr lIns="0" tIns="0" rIns="0" bIns="0">
            <a:noAutofit/>
          </a:bodyPr>
          <a:lstStyle>
            <a:lvl1pPr marL="0" indent="0" algn="l" defTabSz="685800" rtl="0" eaLnBrk="1" latinLnBrk="0" hangingPunct="1">
              <a:lnSpc>
                <a:spcPct val="90000"/>
              </a:lnSpc>
              <a:spcBef>
                <a:spcPts val="1350"/>
              </a:spcBef>
              <a:buClr>
                <a:srgbClr val="F8981C"/>
              </a:buClr>
              <a:buFont typeface="Arial" charset="0"/>
              <a:buNone/>
              <a:defRPr sz="2100" b="1" i="0" kern="1200">
                <a:solidFill>
                  <a:schemeClr val="accent1"/>
                </a:solidFill>
                <a:latin typeface="Arial" charset="0"/>
                <a:ea typeface="Arial" charset="0"/>
                <a:cs typeface="Arial" charset="0"/>
              </a:defRPr>
            </a:lvl1pPr>
            <a:lvl2pPr marL="185738" indent="-185738" algn="l" defTabSz="685800" rtl="0" eaLnBrk="1" latinLnBrk="0" hangingPunct="1">
              <a:lnSpc>
                <a:spcPct val="90000"/>
              </a:lnSpc>
              <a:spcBef>
                <a:spcPts val="975"/>
              </a:spcBef>
              <a:buClr>
                <a:schemeClr val="accent2"/>
              </a:buClr>
              <a:buFont typeface=".AppleSystemUIFont"/>
              <a:buChar char="•"/>
              <a:tabLst/>
              <a:defRPr sz="1800" b="0" i="0" kern="1200">
                <a:solidFill>
                  <a:schemeClr val="tx1"/>
                </a:solidFill>
                <a:latin typeface="Arial" charset="0"/>
                <a:ea typeface="Arial" charset="0"/>
                <a:cs typeface="Arial" charset="0"/>
              </a:defRPr>
            </a:lvl2pPr>
            <a:lvl3pPr marL="320040" indent="-117475" algn="l" defTabSz="685800" rtl="0" eaLnBrk="1" latinLnBrk="0" hangingPunct="1">
              <a:lnSpc>
                <a:spcPct val="90000"/>
              </a:lnSpc>
              <a:spcBef>
                <a:spcPts val="375"/>
              </a:spcBef>
              <a:buClr>
                <a:srgbClr val="5E5E61"/>
              </a:buClr>
              <a:buSzPct val="85000"/>
              <a:buFont typeface=".AppleSystemUIFont"/>
              <a:buChar char="-"/>
              <a:tabLst/>
              <a:defRPr sz="1500" b="0" i="0" kern="1200">
                <a:solidFill>
                  <a:schemeClr val="tx1"/>
                </a:solidFill>
                <a:latin typeface="Arial" charset="0"/>
                <a:ea typeface="Arial" charset="0"/>
                <a:cs typeface="Arial" charset="0"/>
              </a:defRPr>
            </a:lvl3pPr>
            <a:lvl4pPr marL="448056" indent="-119063" algn="l" defTabSz="685800" rtl="0" eaLnBrk="1" latinLnBrk="0" hangingPunct="1">
              <a:lnSpc>
                <a:spcPct val="90000"/>
              </a:lnSpc>
              <a:spcBef>
                <a:spcPts val="375"/>
              </a:spcBef>
              <a:buClr>
                <a:srgbClr val="5E5E61"/>
              </a:buClr>
              <a:buFont typeface=".AppleSystemUIFont"/>
              <a:buChar char="•"/>
              <a:tabLst/>
              <a:defRPr sz="1350" b="0" i="0" kern="1200">
                <a:solidFill>
                  <a:schemeClr val="tx1"/>
                </a:solidFill>
                <a:latin typeface="Arial" charset="0"/>
                <a:ea typeface="Arial" charset="0"/>
                <a:cs typeface="Arial" charset="0"/>
              </a:defRPr>
            </a:lvl4pPr>
            <a:lvl5pPr marL="530352" indent="-80963" algn="l" defTabSz="685800" rtl="0" eaLnBrk="1" latinLnBrk="0" hangingPunct="1">
              <a:lnSpc>
                <a:spcPct val="90000"/>
              </a:lnSpc>
              <a:spcBef>
                <a:spcPts val="375"/>
              </a:spcBef>
              <a:buClr>
                <a:srgbClr val="5E5E61"/>
              </a:buClr>
              <a:buSzPct val="75000"/>
              <a:buFont typeface=".AppleSystemUIFont"/>
              <a:buChar char="-"/>
              <a:tabLst/>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9063" lvl="1" indent="-119063">
              <a:spcBef>
                <a:spcPts val="600"/>
              </a:spcBef>
              <a:buClr>
                <a:schemeClr val="bg2">
                  <a:lumMod val="40000"/>
                  <a:lumOff val="60000"/>
                </a:schemeClr>
              </a:buClr>
            </a:pPr>
            <a:r>
              <a:rPr lang="en-US" sz="1200" dirty="0">
                <a:solidFill>
                  <a:schemeClr val="bg1">
                    <a:lumMod val="75000"/>
                  </a:schemeClr>
                </a:solidFill>
              </a:rPr>
              <a:t>Follow-Up</a:t>
            </a:r>
          </a:p>
          <a:p>
            <a:pPr marL="119063" lvl="1" indent="-119063">
              <a:spcBef>
                <a:spcPts val="600"/>
              </a:spcBef>
              <a:buClr>
                <a:schemeClr val="bg2">
                  <a:lumMod val="40000"/>
                  <a:lumOff val="60000"/>
                </a:schemeClr>
              </a:buClr>
            </a:pPr>
            <a:r>
              <a:rPr lang="en-US" sz="1200" dirty="0">
                <a:solidFill>
                  <a:schemeClr val="bg1">
                    <a:lumMod val="75000"/>
                  </a:schemeClr>
                </a:solidFill>
              </a:rPr>
              <a:t>Payment Posting</a:t>
            </a:r>
          </a:p>
        </p:txBody>
      </p:sp>
    </p:spTree>
    <p:extLst>
      <p:ext uri="{BB962C8B-B14F-4D97-AF65-F5344CB8AC3E}">
        <p14:creationId xmlns:p14="http://schemas.microsoft.com/office/powerpoint/2010/main" val="2679401121"/>
      </p:ext>
    </p:extLst>
  </p:cSld>
  <p:clrMapOvr>
    <a:masterClrMapping/>
  </p:clrMapOvr>
</p:sld>
</file>

<file path=ppt/theme/theme1.xml><?xml version="1.0" encoding="utf-8"?>
<a:theme xmlns:a="http://schemas.openxmlformats.org/drawingml/2006/main" name="Cover Slide">
  <a:themeElements>
    <a:clrScheme name="HBI Theme">
      <a:dk1>
        <a:srgbClr val="000000"/>
      </a:dk1>
      <a:lt1>
        <a:srgbClr val="FFFFFF"/>
      </a:lt1>
      <a:dk2>
        <a:srgbClr val="5F6061"/>
      </a:dk2>
      <a:lt2>
        <a:srgbClr val="E7E6E6"/>
      </a:lt2>
      <a:accent1>
        <a:srgbClr val="4E83C3"/>
      </a:accent1>
      <a:accent2>
        <a:srgbClr val="F8971D"/>
      </a:accent2>
      <a:accent3>
        <a:srgbClr val="E31837"/>
      </a:accent3>
      <a:accent4>
        <a:srgbClr val="C31188"/>
      </a:accent4>
      <a:accent5>
        <a:srgbClr val="00A88F"/>
      </a:accent5>
      <a:accent6>
        <a:srgbClr val="8DC63F"/>
      </a:accent6>
      <a:hlink>
        <a:srgbClr val="4E83C3"/>
      </a:hlink>
      <a:folHlink>
        <a:srgbClr val="4E83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 Slides">
  <a:themeElements>
    <a:clrScheme name="DRG Theme Final">
      <a:dk1>
        <a:srgbClr val="000000"/>
      </a:dk1>
      <a:lt1>
        <a:srgbClr val="FFFFFF"/>
      </a:lt1>
      <a:dk2>
        <a:srgbClr val="732876"/>
      </a:dk2>
      <a:lt2>
        <a:srgbClr val="15A84B"/>
      </a:lt2>
      <a:accent1>
        <a:srgbClr val="418AC9"/>
      </a:accent1>
      <a:accent2>
        <a:srgbClr val="F1AF21"/>
      </a:accent2>
      <a:accent3>
        <a:srgbClr val="96C93D"/>
      </a:accent3>
      <a:accent4>
        <a:srgbClr val="F47C6C"/>
      </a:accent4>
      <a:accent5>
        <a:srgbClr val="58C0E0"/>
      </a:accent5>
      <a:accent6>
        <a:srgbClr val="F36D24"/>
      </a:accent6>
      <a:hlink>
        <a:srgbClr val="4089C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ndard Content Slides">
  <a:themeElements>
    <a:clrScheme name="DRG Theme Final">
      <a:dk1>
        <a:srgbClr val="000000"/>
      </a:dk1>
      <a:lt1>
        <a:srgbClr val="FFFFFF"/>
      </a:lt1>
      <a:dk2>
        <a:srgbClr val="732876"/>
      </a:dk2>
      <a:lt2>
        <a:srgbClr val="15A84B"/>
      </a:lt2>
      <a:accent1>
        <a:srgbClr val="418AC9"/>
      </a:accent1>
      <a:accent2>
        <a:srgbClr val="F1AF21"/>
      </a:accent2>
      <a:accent3>
        <a:srgbClr val="96C93D"/>
      </a:accent3>
      <a:accent4>
        <a:srgbClr val="F47C6C"/>
      </a:accent4>
      <a:accent5>
        <a:srgbClr val="58C0E0"/>
      </a:accent5>
      <a:accent6>
        <a:srgbClr val="F36D24"/>
      </a:accent6>
      <a:hlink>
        <a:srgbClr val="4089C9"/>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6628</TotalTime>
  <Words>4159</Words>
  <Application>Microsoft Macintosh PowerPoint</Application>
  <PresentationFormat>On-screen Show (16:9)</PresentationFormat>
  <Paragraphs>589</Paragraphs>
  <Slides>35</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35</vt:i4>
      </vt:variant>
    </vt:vector>
  </HeadingPairs>
  <TitlesOfParts>
    <vt:vector size="45" baseType="lpstr">
      <vt:lpstr>ＭＳ Ｐゴシック</vt:lpstr>
      <vt:lpstr>.AppleSystemUIFont</vt:lpstr>
      <vt:lpstr>Arial</vt:lpstr>
      <vt:lpstr>Calibri</vt:lpstr>
      <vt:lpstr>Helvetica Neue Light</vt:lpstr>
      <vt:lpstr>LucidaGrande</vt:lpstr>
      <vt:lpstr>Wingdings</vt:lpstr>
      <vt:lpstr>Cover Slide</vt:lpstr>
      <vt:lpstr>Section Divider Slides</vt:lpstr>
      <vt:lpstr>Standard Content Slides</vt:lpstr>
      <vt:lpstr>PowerPoint Presentation</vt:lpstr>
      <vt:lpstr>Why Should We Care About the Life Cycle of a Claim?</vt:lpstr>
      <vt:lpstr>Impact on Healthcare</vt:lpstr>
      <vt:lpstr>PowerPoint Presentation</vt:lpstr>
      <vt:lpstr>Main Areas of a Claim’s Life Cycle in a Hospital</vt:lpstr>
      <vt:lpstr>Main Areas of a Claim’s Life Cycle in a Hospital</vt:lpstr>
      <vt:lpstr>Main Areas of a Claim’s Life Cycle in a Hospital</vt:lpstr>
      <vt:lpstr>Main Areas of a Claim’s Life Cycle in a Hospital</vt:lpstr>
      <vt:lpstr>Topic 2: Front-End Functions</vt:lpstr>
      <vt:lpstr>Front-End: Patient Access</vt:lpstr>
      <vt:lpstr>Front-End: Patient Access</vt:lpstr>
      <vt:lpstr>Front-End: Utilization Management</vt:lpstr>
      <vt:lpstr>Front-End Denials</vt:lpstr>
      <vt:lpstr>Topic 3: Mid-Cycle Functions</vt:lpstr>
      <vt:lpstr>Mid-Cycle: Clinical Documentation &amp; Coding</vt:lpstr>
      <vt:lpstr>Mid-Cycle: Clinical Documentation &amp; Coding</vt:lpstr>
      <vt:lpstr>Mid-Cycle: Clinical Documentation &amp; Coding</vt:lpstr>
      <vt:lpstr>Mid-Cycle: Charge Description Master Maintenance</vt:lpstr>
      <vt:lpstr>Mid-Cycle: Charge Description Master Maintenance</vt:lpstr>
      <vt:lpstr>Mid-Cycle: Charge Capture</vt:lpstr>
      <vt:lpstr>Mid-Cycle: Charge Capture</vt:lpstr>
      <vt:lpstr>Mid-Cycle Denials </vt:lpstr>
      <vt:lpstr>Topic 4: Back-End Functions</vt:lpstr>
      <vt:lpstr>Back-End: Claim Generation</vt:lpstr>
      <vt:lpstr>Back-End: Claim Submission</vt:lpstr>
      <vt:lpstr>Back-End: Contract Management </vt:lpstr>
      <vt:lpstr>Back-End: Follow-Up</vt:lpstr>
      <vt:lpstr>Back-End: Follow-Up</vt:lpstr>
      <vt:lpstr>Back-End: Payment Posting</vt:lpstr>
      <vt:lpstr>Back-End: Patient Account Representatives</vt:lpstr>
      <vt:lpstr>Back-End Denials</vt:lpstr>
      <vt:lpstr>PowerPoint Presentation</vt:lpstr>
      <vt:lpstr>The Revenue Cycle: Recap</vt:lpstr>
      <vt:lpstr>Conclusion</vt:lpstr>
      <vt:lpstr>PowerPoint Presentation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Nelson, Kevin</cp:lastModifiedBy>
  <cp:revision>408</cp:revision>
  <cp:lastPrinted>2018-05-10T21:34:02Z</cp:lastPrinted>
  <dcterms:created xsi:type="dcterms:W3CDTF">2016-11-07T18:03:56Z</dcterms:created>
  <dcterms:modified xsi:type="dcterms:W3CDTF">2018-06-05T15:43:25Z</dcterms:modified>
</cp:coreProperties>
</file>